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3"/>
  </p:notesMasterIdLst>
  <p:sldIdLst>
    <p:sldId id="270" r:id="rId2"/>
    <p:sldId id="289" r:id="rId3"/>
    <p:sldId id="290" r:id="rId4"/>
    <p:sldId id="309" r:id="rId5"/>
    <p:sldId id="340" r:id="rId6"/>
    <p:sldId id="336" r:id="rId7"/>
    <p:sldId id="339" r:id="rId8"/>
    <p:sldId id="308" r:id="rId9"/>
    <p:sldId id="306" r:id="rId10"/>
    <p:sldId id="305" r:id="rId11"/>
    <p:sldId id="304" r:id="rId12"/>
    <p:sldId id="303" r:id="rId13"/>
    <p:sldId id="302" r:id="rId14"/>
    <p:sldId id="301" r:id="rId15"/>
    <p:sldId id="300" r:id="rId16"/>
    <p:sldId id="299" r:id="rId17"/>
    <p:sldId id="298" r:id="rId18"/>
    <p:sldId id="297" r:id="rId19"/>
    <p:sldId id="296" r:id="rId20"/>
    <p:sldId id="295" r:id="rId21"/>
    <p:sldId id="294" r:id="rId22"/>
    <p:sldId id="293" r:id="rId23"/>
    <p:sldId id="291" r:id="rId24"/>
    <p:sldId id="311" r:id="rId25"/>
    <p:sldId id="320" r:id="rId26"/>
    <p:sldId id="319" r:id="rId27"/>
    <p:sldId id="317" r:id="rId28"/>
    <p:sldId id="316" r:id="rId29"/>
    <p:sldId id="322" r:id="rId30"/>
    <p:sldId id="332" r:id="rId31"/>
    <p:sldId id="331" r:id="rId32"/>
    <p:sldId id="330" r:id="rId33"/>
    <p:sldId id="329" r:id="rId34"/>
    <p:sldId id="328" r:id="rId35"/>
    <p:sldId id="327" r:id="rId36"/>
    <p:sldId id="326" r:id="rId37"/>
    <p:sldId id="325" r:id="rId38"/>
    <p:sldId id="324" r:id="rId39"/>
    <p:sldId id="323" r:id="rId40"/>
    <p:sldId id="333" r:id="rId41"/>
    <p:sldId id="335" r:id="rId42"/>
  </p:sldIdLst>
  <p:sldSz cx="9144000" cy="6858000" type="screen4x3"/>
  <p:notesSz cx="6865938" cy="9998075"/>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999"/>
    <a:srgbClr val="33CCCC"/>
    <a:srgbClr val="FFFFCC"/>
    <a:srgbClr val="FFDA3B"/>
    <a:srgbClr val="FFCC00"/>
    <a:srgbClr val="FF66FF"/>
    <a:srgbClr val="CC66FF"/>
    <a:srgbClr val="339933"/>
    <a:srgbClr val="3399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70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4975" cy="501650"/>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9375" y="0"/>
            <a:ext cx="2974975" cy="501650"/>
          </a:xfrm>
          <a:prstGeom prst="rect">
            <a:avLst/>
          </a:prstGeom>
        </p:spPr>
        <p:txBody>
          <a:bodyPr vert="horz" lIns="91440" tIns="45720" rIns="91440" bIns="45720" rtlCol="0"/>
          <a:lstStyle>
            <a:lvl1pPr algn="r">
              <a:defRPr sz="1200"/>
            </a:lvl1pPr>
          </a:lstStyle>
          <a:p>
            <a:fld id="{ABC097D3-4BA8-4781-9A0E-A53312CBD9B6}" type="datetimeFigureOut">
              <a:rPr lang="es-ES" smtClean="0"/>
              <a:t>05/09/2026</a:t>
            </a:fld>
            <a:endParaRPr lang="es-ES"/>
          </a:p>
        </p:txBody>
      </p:sp>
      <p:sp>
        <p:nvSpPr>
          <p:cNvPr id="4" name="Marcador de imagen de diapositiva 3"/>
          <p:cNvSpPr>
            <a:spLocks noGrp="1" noRot="1" noChangeAspect="1"/>
          </p:cNvSpPr>
          <p:nvPr>
            <p:ph type="sldImg" idx="2"/>
          </p:nvPr>
        </p:nvSpPr>
        <p:spPr>
          <a:xfrm>
            <a:off x="1184275" y="1249363"/>
            <a:ext cx="4498975" cy="3375025"/>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7388" y="4811713"/>
            <a:ext cx="5492750" cy="393700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9496425"/>
            <a:ext cx="2974975" cy="501650"/>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9375" y="9496425"/>
            <a:ext cx="2974975" cy="501650"/>
          </a:xfrm>
          <a:prstGeom prst="rect">
            <a:avLst/>
          </a:prstGeom>
        </p:spPr>
        <p:txBody>
          <a:bodyPr vert="horz" lIns="91440" tIns="45720" rIns="91440" bIns="45720" rtlCol="0" anchor="b"/>
          <a:lstStyle>
            <a:lvl1pPr algn="r">
              <a:defRPr sz="1200"/>
            </a:lvl1pPr>
          </a:lstStyle>
          <a:p>
            <a:fld id="{1622F41B-5F4C-4430-96BD-B890CAEF07F0}" type="slidenum">
              <a:rPr lang="es-ES" smtClean="0"/>
              <a:t>‹Nº›</a:t>
            </a:fld>
            <a:endParaRPr lang="es-ES"/>
          </a:p>
        </p:txBody>
      </p:sp>
    </p:spTree>
    <p:extLst>
      <p:ext uri="{BB962C8B-B14F-4D97-AF65-F5344CB8AC3E}">
        <p14:creationId xmlns:p14="http://schemas.microsoft.com/office/powerpoint/2010/main" val="9777048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a:t>Haga clic para modificar el estilo de título del patrón</a:t>
            </a:r>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p>
        </p:txBody>
      </p:sp>
      <p:sp>
        <p:nvSpPr>
          <p:cNvPr id="4" name="3 Marcador de fecha"/>
          <p:cNvSpPr>
            <a:spLocks noGrp="1"/>
          </p:cNvSpPr>
          <p:nvPr>
            <p:ph type="dt" sz="half" idx="10"/>
          </p:nvPr>
        </p:nvSpPr>
        <p:spPr/>
        <p:txBody>
          <a:bodyPr/>
          <a:lstStyle/>
          <a:p>
            <a:fld id="{B80DD58F-3AB4-4548-9306-378FC7DD24E8}" type="datetimeFigureOut">
              <a:rPr lang="es-ES" smtClean="0"/>
              <a:pPr/>
              <a:t>05/09/2026</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3C9C03B7-CFEC-4790-B6E0-885E35E651A1}" type="slidenum">
              <a:rPr lang="es-ES" smtClean="0"/>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B80DD58F-3AB4-4548-9306-378FC7DD24E8}" type="datetimeFigureOut">
              <a:rPr lang="es-ES" smtClean="0"/>
              <a:pPr/>
              <a:t>05/09/2026</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3C9C03B7-CFEC-4790-B6E0-885E35E651A1}" type="slidenum">
              <a:rPr lang="es-ES" smtClean="0"/>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a:t>Haga clic para modificar el estilo de título del patrón</a:t>
            </a:r>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B80DD58F-3AB4-4548-9306-378FC7DD24E8}" type="datetimeFigureOut">
              <a:rPr lang="es-ES" smtClean="0"/>
              <a:pPr/>
              <a:t>05/09/2026</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3C9C03B7-CFEC-4790-B6E0-885E35E651A1}" type="slidenum">
              <a:rPr lang="es-ES" smtClean="0"/>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B80DD58F-3AB4-4548-9306-378FC7DD24E8}" type="datetimeFigureOut">
              <a:rPr lang="es-ES" smtClean="0"/>
              <a:pPr/>
              <a:t>05/09/2026</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3C9C03B7-CFEC-4790-B6E0-885E35E651A1}" type="slidenum">
              <a:rPr lang="es-ES" smtClean="0"/>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p>
            <a:fld id="{B80DD58F-3AB4-4548-9306-378FC7DD24E8}" type="datetimeFigureOut">
              <a:rPr lang="es-ES" smtClean="0"/>
              <a:pPr/>
              <a:t>05/09/2026</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3C9C03B7-CFEC-4790-B6E0-885E35E651A1}" type="slidenum">
              <a:rPr lang="es-ES" smtClean="0"/>
              <a:pPr/>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fecha"/>
          <p:cNvSpPr>
            <a:spLocks noGrp="1"/>
          </p:cNvSpPr>
          <p:nvPr>
            <p:ph type="dt" sz="half" idx="10"/>
          </p:nvPr>
        </p:nvSpPr>
        <p:spPr/>
        <p:txBody>
          <a:bodyPr/>
          <a:lstStyle/>
          <a:p>
            <a:fld id="{B80DD58F-3AB4-4548-9306-378FC7DD24E8}" type="datetimeFigureOut">
              <a:rPr lang="es-ES" smtClean="0"/>
              <a:pPr/>
              <a:t>05/09/2026</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3C9C03B7-CFEC-4790-B6E0-885E35E651A1}" type="slidenum">
              <a:rPr lang="es-ES" smtClean="0"/>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6 Marcador de fecha"/>
          <p:cNvSpPr>
            <a:spLocks noGrp="1"/>
          </p:cNvSpPr>
          <p:nvPr>
            <p:ph type="dt" sz="half" idx="10"/>
          </p:nvPr>
        </p:nvSpPr>
        <p:spPr/>
        <p:txBody>
          <a:bodyPr/>
          <a:lstStyle/>
          <a:p>
            <a:fld id="{B80DD58F-3AB4-4548-9306-378FC7DD24E8}" type="datetimeFigureOut">
              <a:rPr lang="es-ES" smtClean="0"/>
              <a:pPr/>
              <a:t>05/09/2026</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3C9C03B7-CFEC-4790-B6E0-885E35E651A1}" type="slidenum">
              <a:rPr lang="es-ES" smtClean="0"/>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fecha"/>
          <p:cNvSpPr>
            <a:spLocks noGrp="1"/>
          </p:cNvSpPr>
          <p:nvPr>
            <p:ph type="dt" sz="half" idx="10"/>
          </p:nvPr>
        </p:nvSpPr>
        <p:spPr/>
        <p:txBody>
          <a:bodyPr/>
          <a:lstStyle/>
          <a:p>
            <a:fld id="{B80DD58F-3AB4-4548-9306-378FC7DD24E8}" type="datetimeFigureOut">
              <a:rPr lang="es-ES" smtClean="0"/>
              <a:pPr/>
              <a:t>05/09/2026</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3C9C03B7-CFEC-4790-B6E0-885E35E651A1}" type="slidenum">
              <a:rPr lang="es-ES" smtClean="0"/>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B80DD58F-3AB4-4548-9306-378FC7DD24E8}" type="datetimeFigureOut">
              <a:rPr lang="es-ES" smtClean="0"/>
              <a:pPr/>
              <a:t>05/09/2026</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3C9C03B7-CFEC-4790-B6E0-885E35E651A1}" type="slidenum">
              <a:rPr lang="es-ES" smtClean="0"/>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a:t>Haga clic para modificar el estilo de título del patrón</a:t>
            </a:r>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B80DD58F-3AB4-4548-9306-378FC7DD24E8}" type="datetimeFigureOut">
              <a:rPr lang="es-ES" smtClean="0"/>
              <a:pPr/>
              <a:t>05/09/2026</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3C9C03B7-CFEC-4790-B6E0-885E35E651A1}" type="slidenum">
              <a:rPr lang="es-ES" smtClean="0"/>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B80DD58F-3AB4-4548-9306-378FC7DD24E8}" type="datetimeFigureOut">
              <a:rPr lang="es-ES" smtClean="0"/>
              <a:pPr/>
              <a:t>05/09/2026</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3C9C03B7-CFEC-4790-B6E0-885E35E651A1}" type="slidenum">
              <a:rPr lang="es-ES" smtClean="0"/>
              <a:pPr/>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0DD58F-3AB4-4548-9306-378FC7DD24E8}" type="datetimeFigureOut">
              <a:rPr lang="es-ES" smtClean="0"/>
              <a:pPr/>
              <a:t>05/09/2026</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C9C03B7-CFEC-4790-B6E0-885E35E651A1}" type="slidenum">
              <a:rPr lang="es-ES" smtClean="0"/>
              <a:pPr/>
              <a:t>‹Nº›</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7" Type="http://schemas.openxmlformats.org/officeDocument/2006/relationships/image" Target="../media/image22.pn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27.jpe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12.xml.rels><?xml version="1.0" encoding="UTF-8" standalone="yes"?>
<Relationships xmlns="http://schemas.openxmlformats.org/package/2006/relationships"><Relationship Id="rId3" Type="http://schemas.openxmlformats.org/officeDocument/2006/relationships/hyperlink" Target="https://www.google.es/url?sa=i&amp;rct=j&amp;q=&amp;esrc=s&amp;source=images&amp;cd=&amp;cad=rja&amp;uact=8&amp;ved=2ahUKEwjb6Zrq27XdAhVBhqQKHZhuDt4QjRx6BAgBEAU&amp;url=https://www.domestika.org/es/projects/201082-exito-para-perdedores&amp;psig=AOvVaw31YiT0VRfIXpDMOmTMlmN-&amp;ust=1536838997239135" TargetMode="Externa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s>
</file>

<file path=ppt/slides/_rels/slide1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jpeg"/><Relationship Id="rId4" Type="http://schemas.openxmlformats.org/officeDocument/2006/relationships/hyperlink" Target="https://www.youtube.com/watch?v=mTJ5D-17EUM" TargetMode="External"/></Relationships>
</file>

<file path=ppt/slides/_rels/slide2.xml.rels><?xml version="1.0" encoding="UTF-8" standalone="yes"?>
<Relationships xmlns="http://schemas.openxmlformats.org/package/2006/relationships"><Relationship Id="rId3" Type="http://schemas.openxmlformats.org/officeDocument/2006/relationships/slide" Target="slide3.xml"/><Relationship Id="rId7" Type="http://schemas.openxmlformats.org/officeDocument/2006/relationships/slide" Target="slide40.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slide" Target="slide29.xml"/><Relationship Id="rId5" Type="http://schemas.openxmlformats.org/officeDocument/2006/relationships/slide" Target="slide15.xml"/><Relationship Id="rId4" Type="http://schemas.openxmlformats.org/officeDocument/2006/relationships/slide" Target="slide8.xml"/></Relationships>
</file>

<file path=ppt/slides/_rels/slide2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0.jpg"/></Relationships>
</file>

<file path=ppt/slides/_rels/slide2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2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2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image" Target="../media/image46.jpeg"/></Relationships>
</file>

<file path=ppt/slides/_rels/slide24.xml.rels><?xml version="1.0" encoding="UTF-8" standalone="yes"?>
<Relationships xmlns="http://schemas.openxmlformats.org/package/2006/relationships"><Relationship Id="rId8" Type="http://schemas.openxmlformats.org/officeDocument/2006/relationships/hyperlink" Target="https://www.youtube.com/watch?v=FscDIi0pwzM" TargetMode="External"/><Relationship Id="rId3" Type="http://schemas.openxmlformats.org/officeDocument/2006/relationships/image" Target="../media/image48.jpeg"/><Relationship Id="rId7" Type="http://schemas.openxmlformats.org/officeDocument/2006/relationships/image" Target="../media/image50.pn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hyperlink" Target="https://www.youtube.com/watch?v=jRE_dU135jU" TargetMode="External"/><Relationship Id="rId5" Type="http://schemas.openxmlformats.org/officeDocument/2006/relationships/image" Target="../media/image38.png"/><Relationship Id="rId4" Type="http://schemas.openxmlformats.org/officeDocument/2006/relationships/image" Target="../media/image49.jpeg"/></Relationships>
</file>

<file path=ppt/slides/_rels/slide2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2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hyperlink" Target="https://www.youtube.com/watch?v=aX9Cuc8GnqY"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3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59.jpeg"/></Relationships>
</file>

<file path=ppt/slides/_rels/slide3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hyperlink" Target="https://www.youtube.com/watch?v=yX4OYH35hIw" TargetMode="External"/><Relationship Id="rId4" Type="http://schemas.openxmlformats.org/officeDocument/2006/relationships/image" Target="../media/image38.png"/></Relationships>
</file>

<file path=ppt/slides/_rels/slide3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63.jpg"/><Relationship Id="rId4" Type="http://schemas.openxmlformats.org/officeDocument/2006/relationships/image" Target="../media/image62.png"/></Relationships>
</file>

<file path=ppt/slides/_rels/slide34.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hyperlink" Target="https://www.youtube.com/watch?v=WLC-9c1VViE" TargetMode="External"/><Relationship Id="rId5" Type="http://schemas.openxmlformats.org/officeDocument/2006/relationships/image" Target="../media/image38.png"/><Relationship Id="rId4" Type="http://schemas.openxmlformats.org/officeDocument/2006/relationships/image" Target="../media/image65.png"/></Relationships>
</file>

<file path=ppt/slides/_rels/slide35.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68.jpg"/><Relationship Id="rId4" Type="http://schemas.openxmlformats.org/officeDocument/2006/relationships/image" Target="../media/image67.png"/></Relationships>
</file>

<file path=ppt/slides/_rels/slide3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69.jpeg"/><Relationship Id="rId1" Type="http://schemas.openxmlformats.org/officeDocument/2006/relationships/slideLayout" Target="../slideLayouts/slideLayout2.xml"/><Relationship Id="rId4" Type="http://schemas.openxmlformats.org/officeDocument/2006/relationships/image" Target="../media/image70.jpeg"/></Relationships>
</file>

<file path=ppt/slides/_rels/slide37.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73.png"/></Relationships>
</file>

<file path=ppt/slides/_rels/slide39.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jpeg"/><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hyperlink" Target="https://www.google.es/url?sa=i&amp;rct=j&amp;q=&amp;esrc=s&amp;source=images&amp;cd=&amp;cad=rja&amp;uact=8&amp;ved=0ahUKEwjfu5vGzYfSAhXDqxoKHVm5DL0QjRwIBw&amp;url=https://applesencia.com/2013/02/lego-belkin-carcasas-desmontables-iphone&amp;bvm=bv.146094739,bs.1,d.d2s&amp;psig=AFQjCNGz7zjjk-MbmHWNFk1LkpNNhtt1DQ&amp;ust=1486887325545244" TargetMode="External"/><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40.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12.jpg"/><Relationship Id="rId5" Type="http://schemas.openxmlformats.org/officeDocument/2006/relationships/image" Target="../media/image11.jpg"/><Relationship Id="rId4" Type="http://schemas.openxmlformats.org/officeDocument/2006/relationships/image" Target="../media/image10.jpg"/></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15.jpg"/><Relationship Id="rId4" Type="http://schemas.openxmlformats.org/officeDocument/2006/relationships/image" Target="../media/image14.jpg"/></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CuadroTexto"/>
          <p:cNvSpPr txBox="1"/>
          <p:nvPr/>
        </p:nvSpPr>
        <p:spPr>
          <a:xfrm>
            <a:off x="6012160" y="6340678"/>
            <a:ext cx="2376264" cy="369332"/>
          </a:xfrm>
          <a:prstGeom prst="rect">
            <a:avLst/>
          </a:prstGeom>
          <a:noFill/>
        </p:spPr>
        <p:txBody>
          <a:bodyPr wrap="square" rtlCol="0">
            <a:spAutoFit/>
          </a:bodyPr>
          <a:lstStyle/>
          <a:p>
            <a:r>
              <a:rPr lang="es-ES" b="1" dirty="0">
                <a:solidFill>
                  <a:srgbClr val="C00000"/>
                </a:solidFill>
                <a:latin typeface="Ink Free" panose="03080402000500000000" pitchFamily="66" charset="0"/>
              </a:rPr>
              <a:t>© </a:t>
            </a:r>
            <a:r>
              <a:rPr lang="es-ES" sz="1600" b="1" dirty="0">
                <a:solidFill>
                  <a:srgbClr val="C00000"/>
                </a:solidFill>
                <a:latin typeface="Ink Free" panose="03080402000500000000" pitchFamily="66" charset="0"/>
              </a:rPr>
              <a:t>Eva Baena Jiménez</a:t>
            </a:r>
          </a:p>
        </p:txBody>
      </p:sp>
      <p:sp>
        <p:nvSpPr>
          <p:cNvPr id="8" name="4 Rectángulo redondeado">
            <a:extLst>
              <a:ext uri="{FF2B5EF4-FFF2-40B4-BE49-F238E27FC236}">
                <a16:creationId xmlns:a16="http://schemas.microsoft.com/office/drawing/2014/main" id="{77247038-D9C0-4FDB-BB06-922C0AA9B352}"/>
              </a:ext>
            </a:extLst>
          </p:cNvPr>
          <p:cNvSpPr/>
          <p:nvPr/>
        </p:nvSpPr>
        <p:spPr>
          <a:xfrm>
            <a:off x="323528" y="332656"/>
            <a:ext cx="8496944" cy="5904656"/>
          </a:xfrm>
          <a:prstGeom prst="roundRect">
            <a:avLst/>
          </a:prstGeom>
          <a:noFill/>
          <a:ln>
            <a:solidFill>
              <a:srgbClr val="33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solidFill>
                <a:srgbClr val="00B050"/>
              </a:solidFill>
            </a:endParaRPr>
          </a:p>
        </p:txBody>
      </p:sp>
      <p:sp>
        <p:nvSpPr>
          <p:cNvPr id="9" name="3 CuadroTexto">
            <a:extLst>
              <a:ext uri="{FF2B5EF4-FFF2-40B4-BE49-F238E27FC236}">
                <a16:creationId xmlns:a16="http://schemas.microsoft.com/office/drawing/2014/main" id="{291E87D0-BED5-4CE3-B58B-355988EA605A}"/>
              </a:ext>
            </a:extLst>
          </p:cNvPr>
          <p:cNvSpPr txBox="1"/>
          <p:nvPr/>
        </p:nvSpPr>
        <p:spPr>
          <a:xfrm>
            <a:off x="539552" y="620688"/>
            <a:ext cx="8064896" cy="1538883"/>
          </a:xfrm>
          <a:prstGeom prst="rect">
            <a:avLst/>
          </a:prstGeom>
          <a:noFill/>
          <a:ln>
            <a:noFill/>
          </a:ln>
        </p:spPr>
        <p:txBody>
          <a:bodyPr wrap="square" rtlCol="0">
            <a:spAutoFit/>
          </a:bodyPr>
          <a:lstStyle/>
          <a:p>
            <a:pPr algn="ctr"/>
            <a:r>
              <a:rPr lang="es-ES" sz="5400" dirty="0">
                <a:solidFill>
                  <a:srgbClr val="339933"/>
                </a:solidFill>
              </a:rPr>
              <a:t>Unidad 7:</a:t>
            </a:r>
          </a:p>
          <a:p>
            <a:pPr algn="ctr"/>
            <a:r>
              <a:rPr lang="es-ES" sz="4000" dirty="0">
                <a:solidFill>
                  <a:srgbClr val="339933"/>
                </a:solidFill>
              </a:rPr>
              <a:t>EL ESPÍRITU EMPRENDEDOR</a:t>
            </a:r>
          </a:p>
        </p:txBody>
      </p:sp>
      <p:pic>
        <p:nvPicPr>
          <p:cNvPr id="10" name="Picture 4" descr="Claves que debes saber para emprender en 2024">
            <a:extLst>
              <a:ext uri="{FF2B5EF4-FFF2-40B4-BE49-F238E27FC236}">
                <a16:creationId xmlns:a16="http://schemas.microsoft.com/office/drawing/2014/main" id="{4BF0181D-D512-4556-91EE-6F761F88A45B}"/>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225784" y="2266145"/>
            <a:ext cx="4692431" cy="3792706"/>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3 CuadroTexto">
            <a:extLst>
              <a:ext uri="{FF2B5EF4-FFF2-40B4-BE49-F238E27FC236}">
                <a16:creationId xmlns:a16="http://schemas.microsoft.com/office/drawing/2014/main" id="{F849BA46-13E2-4FB4-93D5-B3CBC9C0C126}"/>
              </a:ext>
            </a:extLst>
          </p:cNvPr>
          <p:cNvSpPr txBox="1"/>
          <p:nvPr/>
        </p:nvSpPr>
        <p:spPr>
          <a:xfrm>
            <a:off x="0" y="214290"/>
            <a:ext cx="8786842" cy="276999"/>
          </a:xfrm>
          <a:prstGeom prst="rect">
            <a:avLst/>
          </a:prstGeom>
          <a:solidFill>
            <a:srgbClr val="339933"/>
          </a:solidFill>
        </p:spPr>
        <p:txBody>
          <a:bodyPr wrap="square" rtlCol="0">
            <a:spAutoFit/>
          </a:bodyPr>
          <a:lstStyle/>
          <a:p>
            <a:pPr algn="r"/>
            <a:r>
              <a:rPr lang="es-ES" sz="1200" b="1" dirty="0">
                <a:solidFill>
                  <a:schemeClr val="bg1"/>
                </a:solidFill>
                <a:effectLst>
                  <a:outerShdw blurRad="38100" dist="38100" dir="2700000" algn="tl">
                    <a:srgbClr val="000000">
                      <a:alpha val="43137"/>
                    </a:srgbClr>
                  </a:outerShdw>
                </a:effectLst>
                <a:latin typeface="MV Boli" pitchFamily="2" charset="0"/>
                <a:cs typeface="MV Boli" pitchFamily="2" charset="0"/>
              </a:rPr>
              <a:t>Unidad 7 – Espíritu emprendedor     </a:t>
            </a:r>
          </a:p>
        </p:txBody>
      </p:sp>
      <p:sp>
        <p:nvSpPr>
          <p:cNvPr id="8" name="4 CuadroTexto">
            <a:extLst>
              <a:ext uri="{FF2B5EF4-FFF2-40B4-BE49-F238E27FC236}">
                <a16:creationId xmlns:a16="http://schemas.microsoft.com/office/drawing/2014/main" id="{416885E8-3E3F-4424-B55D-BBC6D5CFA85A}"/>
              </a:ext>
            </a:extLst>
          </p:cNvPr>
          <p:cNvSpPr txBox="1"/>
          <p:nvPr/>
        </p:nvSpPr>
        <p:spPr>
          <a:xfrm>
            <a:off x="357158" y="6381328"/>
            <a:ext cx="8786842" cy="276999"/>
          </a:xfrm>
          <a:prstGeom prst="rect">
            <a:avLst/>
          </a:prstGeom>
          <a:solidFill>
            <a:srgbClr val="339933"/>
          </a:solidFill>
        </p:spPr>
        <p:txBody>
          <a:bodyPr wrap="square" rtlCol="0">
            <a:spAutoFit/>
          </a:bodyPr>
          <a:lstStyle/>
          <a:p>
            <a:r>
              <a:rPr lang="es-ES" sz="1200" b="1" dirty="0">
                <a:solidFill>
                  <a:schemeClr val="bg1"/>
                </a:solidFill>
                <a:effectLst>
                  <a:outerShdw blurRad="38100" dist="38100" dir="2700000" algn="tl">
                    <a:srgbClr val="000000">
                      <a:alpha val="43137"/>
                    </a:srgbClr>
                  </a:outerShdw>
                </a:effectLst>
                <a:latin typeface="MV Boli" pitchFamily="2" charset="0"/>
                <a:cs typeface="MV Boli" pitchFamily="2" charset="0"/>
              </a:rPr>
              <a:t>ECE 4º ESO                       </a:t>
            </a:r>
          </a:p>
        </p:txBody>
      </p:sp>
      <p:pic>
        <p:nvPicPr>
          <p:cNvPr id="63" name="Picture 6" descr="Ilustración del concepto de inversión vector gratuito">
            <a:extLst>
              <a:ext uri="{FF2B5EF4-FFF2-40B4-BE49-F238E27FC236}">
                <a16:creationId xmlns:a16="http://schemas.microsoft.com/office/drawing/2014/main" id="{2CF59D7E-3067-49B2-845A-8164ED3A163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58148" y="5693024"/>
            <a:ext cx="1158326" cy="1158326"/>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C070740A-2F08-49F6-AB6A-9CE84566FB2E}"/>
              </a:ext>
            </a:extLst>
          </p:cNvPr>
          <p:cNvSpPr txBox="1"/>
          <p:nvPr/>
        </p:nvSpPr>
        <p:spPr>
          <a:xfrm>
            <a:off x="467544" y="967337"/>
            <a:ext cx="2286000" cy="369332"/>
          </a:xfrm>
          <a:prstGeom prst="rect">
            <a:avLst/>
          </a:prstGeom>
          <a:noFill/>
        </p:spPr>
        <p:txBody>
          <a:bodyPr wrap="square">
            <a:spAutoFit/>
          </a:bodyPr>
          <a:lstStyle/>
          <a:p>
            <a:r>
              <a:rPr lang="es-ES" b="1" dirty="0">
                <a:solidFill>
                  <a:srgbClr val="339933"/>
                </a:solidFill>
                <a:latin typeface="MV Boli" panose="02000500030200090000" pitchFamily="2" charset="0"/>
                <a:cs typeface="Times New Roman" panose="02020603050405020304" pitchFamily="18" charset="0"/>
              </a:rPr>
              <a:t>CASOS DE ÉXITO</a:t>
            </a:r>
            <a:endParaRPr lang="es-ES" dirty="0">
              <a:solidFill>
                <a:srgbClr val="339933"/>
              </a:solidFill>
            </a:endParaRPr>
          </a:p>
        </p:txBody>
      </p:sp>
      <p:pic>
        <p:nvPicPr>
          <p:cNvPr id="7" name="Picture 6" descr="Mr. Wonderful | Frases de mister wonderful, Frases mr wonderfull, Frases  divertidas">
            <a:extLst>
              <a:ext uri="{FF2B5EF4-FFF2-40B4-BE49-F238E27FC236}">
                <a16:creationId xmlns:a16="http://schemas.microsoft.com/office/drawing/2014/main" id="{8E94EA5F-0F4B-4B7F-A591-70263B0290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2234" y="1244822"/>
            <a:ext cx="4439766" cy="4439766"/>
          </a:xfrm>
          <a:prstGeom prst="rect">
            <a:avLst/>
          </a:prstGeom>
          <a:noFill/>
          <a:extLst>
            <a:ext uri="{909E8E84-426E-40DD-AFC4-6F175D3DCCD1}">
              <a14:hiddenFill xmlns:a14="http://schemas.microsoft.com/office/drawing/2010/main">
                <a:solidFill>
                  <a:srgbClr val="FFFFFF"/>
                </a:solidFill>
              </a14:hiddenFill>
            </a:ext>
          </a:extLst>
        </p:spPr>
      </p:pic>
      <p:pic>
        <p:nvPicPr>
          <p:cNvPr id="9" name="Imagen 8">
            <a:extLst>
              <a:ext uri="{FF2B5EF4-FFF2-40B4-BE49-F238E27FC236}">
                <a16:creationId xmlns:a16="http://schemas.microsoft.com/office/drawing/2014/main" id="{6A68D073-C183-4B08-8E3C-FDD68884BD91}"/>
              </a:ext>
            </a:extLst>
          </p:cNvPr>
          <p:cNvPicPr>
            <a:picLocks noChangeAspect="1"/>
          </p:cNvPicPr>
          <p:nvPr/>
        </p:nvPicPr>
        <p:blipFill>
          <a:blip r:embed="rId4"/>
          <a:stretch>
            <a:fillRect/>
          </a:stretch>
        </p:blipFill>
        <p:spPr>
          <a:xfrm>
            <a:off x="4644008" y="1899933"/>
            <a:ext cx="3814762" cy="1401883"/>
          </a:xfrm>
          <a:prstGeom prst="rect">
            <a:avLst/>
          </a:prstGeom>
        </p:spPr>
      </p:pic>
      <p:pic>
        <p:nvPicPr>
          <p:cNvPr id="10" name="Imagen 9">
            <a:extLst>
              <a:ext uri="{FF2B5EF4-FFF2-40B4-BE49-F238E27FC236}">
                <a16:creationId xmlns:a16="http://schemas.microsoft.com/office/drawing/2014/main" id="{625C5992-8295-43B2-8606-BC79472ECCDC}"/>
              </a:ext>
            </a:extLst>
          </p:cNvPr>
          <p:cNvPicPr>
            <a:picLocks noChangeAspect="1"/>
          </p:cNvPicPr>
          <p:nvPr/>
        </p:nvPicPr>
        <p:blipFill>
          <a:blip r:embed="rId5"/>
          <a:stretch>
            <a:fillRect/>
          </a:stretch>
        </p:blipFill>
        <p:spPr>
          <a:xfrm>
            <a:off x="4962660" y="934477"/>
            <a:ext cx="3057525" cy="847725"/>
          </a:xfrm>
          <a:prstGeom prst="rect">
            <a:avLst/>
          </a:prstGeom>
        </p:spPr>
      </p:pic>
      <p:pic>
        <p:nvPicPr>
          <p:cNvPr id="11" name="Imagen 10">
            <a:extLst>
              <a:ext uri="{FF2B5EF4-FFF2-40B4-BE49-F238E27FC236}">
                <a16:creationId xmlns:a16="http://schemas.microsoft.com/office/drawing/2014/main" id="{0B65A0C1-B22F-4A9A-AF92-6BDEAF6E8A6D}"/>
              </a:ext>
            </a:extLst>
          </p:cNvPr>
          <p:cNvPicPr>
            <a:picLocks noChangeAspect="1"/>
          </p:cNvPicPr>
          <p:nvPr/>
        </p:nvPicPr>
        <p:blipFill>
          <a:blip r:embed="rId6"/>
          <a:stretch>
            <a:fillRect/>
          </a:stretch>
        </p:blipFill>
        <p:spPr>
          <a:xfrm>
            <a:off x="5436096" y="3651369"/>
            <a:ext cx="2514600" cy="733425"/>
          </a:xfrm>
          <a:prstGeom prst="rect">
            <a:avLst/>
          </a:prstGeom>
        </p:spPr>
      </p:pic>
      <p:pic>
        <p:nvPicPr>
          <p:cNvPr id="12" name="Imagen 11">
            <a:extLst>
              <a:ext uri="{FF2B5EF4-FFF2-40B4-BE49-F238E27FC236}">
                <a16:creationId xmlns:a16="http://schemas.microsoft.com/office/drawing/2014/main" id="{47AAAFC3-A907-44DA-82FB-8CA6E174E623}"/>
              </a:ext>
            </a:extLst>
          </p:cNvPr>
          <p:cNvPicPr>
            <a:picLocks noChangeAspect="1"/>
          </p:cNvPicPr>
          <p:nvPr/>
        </p:nvPicPr>
        <p:blipFill>
          <a:blip r:embed="rId7"/>
          <a:stretch>
            <a:fillRect/>
          </a:stretch>
        </p:blipFill>
        <p:spPr>
          <a:xfrm>
            <a:off x="4768166" y="4456255"/>
            <a:ext cx="3704652" cy="1208091"/>
          </a:xfrm>
          <a:prstGeom prst="rect">
            <a:avLst/>
          </a:prstGeom>
        </p:spPr>
      </p:pic>
    </p:spTree>
    <p:extLst>
      <p:ext uri="{BB962C8B-B14F-4D97-AF65-F5344CB8AC3E}">
        <p14:creationId xmlns:p14="http://schemas.microsoft.com/office/powerpoint/2010/main" val="21356580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3 CuadroTexto">
            <a:extLst>
              <a:ext uri="{FF2B5EF4-FFF2-40B4-BE49-F238E27FC236}">
                <a16:creationId xmlns:a16="http://schemas.microsoft.com/office/drawing/2014/main" id="{F849BA46-13E2-4FB4-93D5-B3CBC9C0C126}"/>
              </a:ext>
            </a:extLst>
          </p:cNvPr>
          <p:cNvSpPr txBox="1"/>
          <p:nvPr/>
        </p:nvSpPr>
        <p:spPr>
          <a:xfrm>
            <a:off x="0" y="214290"/>
            <a:ext cx="8786842" cy="276999"/>
          </a:xfrm>
          <a:prstGeom prst="rect">
            <a:avLst/>
          </a:prstGeom>
          <a:solidFill>
            <a:srgbClr val="339933"/>
          </a:solidFill>
        </p:spPr>
        <p:txBody>
          <a:bodyPr wrap="square" rtlCol="0">
            <a:spAutoFit/>
          </a:bodyPr>
          <a:lstStyle/>
          <a:p>
            <a:pPr algn="r"/>
            <a:r>
              <a:rPr lang="es-ES" sz="1200" b="1" dirty="0">
                <a:solidFill>
                  <a:schemeClr val="bg1"/>
                </a:solidFill>
                <a:effectLst>
                  <a:outerShdw blurRad="38100" dist="38100" dir="2700000" algn="tl">
                    <a:srgbClr val="000000">
                      <a:alpha val="43137"/>
                    </a:srgbClr>
                  </a:outerShdw>
                </a:effectLst>
                <a:latin typeface="MV Boli" pitchFamily="2" charset="0"/>
                <a:cs typeface="MV Boli" pitchFamily="2" charset="0"/>
              </a:rPr>
              <a:t>Unidad 7 – Espíritu emprendedor     </a:t>
            </a:r>
          </a:p>
        </p:txBody>
      </p:sp>
      <p:sp>
        <p:nvSpPr>
          <p:cNvPr id="8" name="4 CuadroTexto">
            <a:extLst>
              <a:ext uri="{FF2B5EF4-FFF2-40B4-BE49-F238E27FC236}">
                <a16:creationId xmlns:a16="http://schemas.microsoft.com/office/drawing/2014/main" id="{416885E8-3E3F-4424-B55D-BBC6D5CFA85A}"/>
              </a:ext>
            </a:extLst>
          </p:cNvPr>
          <p:cNvSpPr txBox="1"/>
          <p:nvPr/>
        </p:nvSpPr>
        <p:spPr>
          <a:xfrm>
            <a:off x="357158" y="6381328"/>
            <a:ext cx="8786842" cy="276999"/>
          </a:xfrm>
          <a:prstGeom prst="rect">
            <a:avLst/>
          </a:prstGeom>
          <a:solidFill>
            <a:srgbClr val="339933"/>
          </a:solidFill>
        </p:spPr>
        <p:txBody>
          <a:bodyPr wrap="square" rtlCol="0">
            <a:spAutoFit/>
          </a:bodyPr>
          <a:lstStyle/>
          <a:p>
            <a:r>
              <a:rPr lang="es-ES" sz="1200" b="1" dirty="0">
                <a:solidFill>
                  <a:schemeClr val="bg1"/>
                </a:solidFill>
                <a:effectLst>
                  <a:outerShdw blurRad="38100" dist="38100" dir="2700000" algn="tl">
                    <a:srgbClr val="000000">
                      <a:alpha val="43137"/>
                    </a:srgbClr>
                  </a:outerShdw>
                </a:effectLst>
                <a:latin typeface="MV Boli" pitchFamily="2" charset="0"/>
                <a:cs typeface="MV Boli" pitchFamily="2" charset="0"/>
              </a:rPr>
              <a:t>ECE 4º ESO                       </a:t>
            </a:r>
          </a:p>
        </p:txBody>
      </p:sp>
      <p:pic>
        <p:nvPicPr>
          <p:cNvPr id="63" name="Picture 6" descr="Ilustración del concepto de inversión vector gratuito">
            <a:extLst>
              <a:ext uri="{FF2B5EF4-FFF2-40B4-BE49-F238E27FC236}">
                <a16:creationId xmlns:a16="http://schemas.microsoft.com/office/drawing/2014/main" id="{2CF59D7E-3067-49B2-845A-8164ED3A163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58148" y="5693024"/>
            <a:ext cx="1158326" cy="1158326"/>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3D1C235F-EEF2-4532-8881-3B67CF6EE0C8}"/>
              </a:ext>
            </a:extLst>
          </p:cNvPr>
          <p:cNvSpPr txBox="1"/>
          <p:nvPr/>
        </p:nvSpPr>
        <p:spPr>
          <a:xfrm>
            <a:off x="539552" y="810954"/>
            <a:ext cx="4248472" cy="5370701"/>
          </a:xfrm>
          <a:prstGeom prst="rect">
            <a:avLst/>
          </a:prstGeom>
          <a:noFill/>
        </p:spPr>
        <p:txBody>
          <a:bodyPr wrap="square" rtlCol="0">
            <a:spAutoFit/>
          </a:bodyPr>
          <a:lstStyle/>
          <a:p>
            <a:r>
              <a:rPr lang="es-ES" b="1" dirty="0">
                <a:solidFill>
                  <a:srgbClr val="0070C0"/>
                </a:solidFill>
                <a:latin typeface="Ink Free" panose="03080402000500000000" pitchFamily="66" charset="0"/>
              </a:rPr>
              <a:t>Otros ejemplos de jóvenes emprendedores de éxito:</a:t>
            </a:r>
          </a:p>
          <a:p>
            <a:endParaRPr lang="es-ES" b="1" dirty="0">
              <a:solidFill>
                <a:srgbClr val="0070C0"/>
              </a:solidFill>
              <a:latin typeface="Ink Free" panose="03080402000500000000" pitchFamily="66" charset="0"/>
            </a:endParaRPr>
          </a:p>
          <a:p>
            <a:pPr marL="285750" indent="-285750">
              <a:spcBef>
                <a:spcPts val="600"/>
              </a:spcBef>
              <a:buFontTx/>
              <a:buChar char="-"/>
            </a:pPr>
            <a:r>
              <a:rPr lang="es-ES" b="1" i="0" dirty="0">
                <a:solidFill>
                  <a:srgbClr val="0070C0"/>
                </a:solidFill>
                <a:effectLst/>
                <a:latin typeface="Ink Free" panose="03080402000500000000" pitchFamily="66" charset="0"/>
              </a:rPr>
              <a:t>Kevin Systrom, Instagram</a:t>
            </a:r>
          </a:p>
          <a:p>
            <a:pPr marL="285750" indent="-285750">
              <a:spcBef>
                <a:spcPts val="600"/>
              </a:spcBef>
              <a:buFontTx/>
              <a:buChar char="-"/>
            </a:pPr>
            <a:endParaRPr lang="es-ES" b="1" i="0" dirty="0">
              <a:solidFill>
                <a:srgbClr val="0070C0"/>
              </a:solidFill>
              <a:effectLst/>
              <a:latin typeface="Ink Free" panose="03080402000500000000" pitchFamily="66" charset="0"/>
            </a:endParaRPr>
          </a:p>
          <a:p>
            <a:pPr marL="285750" indent="-285750">
              <a:spcBef>
                <a:spcPts val="600"/>
              </a:spcBef>
              <a:buFontTx/>
              <a:buChar char="-"/>
            </a:pPr>
            <a:r>
              <a:rPr lang="es-ES" b="1" i="0" dirty="0">
                <a:solidFill>
                  <a:srgbClr val="0070C0"/>
                </a:solidFill>
                <a:effectLst/>
                <a:latin typeface="Ink Free" panose="03080402000500000000" pitchFamily="66" charset="0"/>
              </a:rPr>
              <a:t>Andrés Moreno, Open English</a:t>
            </a:r>
          </a:p>
          <a:p>
            <a:pPr marL="285750" indent="-285750">
              <a:spcBef>
                <a:spcPts val="600"/>
              </a:spcBef>
              <a:buFontTx/>
              <a:buChar char="-"/>
            </a:pPr>
            <a:endParaRPr lang="es-ES" b="1" i="0" dirty="0">
              <a:solidFill>
                <a:srgbClr val="0070C0"/>
              </a:solidFill>
              <a:effectLst/>
              <a:latin typeface="Ink Free" panose="03080402000500000000" pitchFamily="66" charset="0"/>
            </a:endParaRPr>
          </a:p>
          <a:p>
            <a:pPr marL="285750" indent="-285750">
              <a:spcBef>
                <a:spcPts val="600"/>
              </a:spcBef>
              <a:buFontTx/>
              <a:buChar char="-"/>
            </a:pPr>
            <a:r>
              <a:rPr lang="es-ES" b="1" i="0" dirty="0">
                <a:solidFill>
                  <a:srgbClr val="0070C0"/>
                </a:solidFill>
                <a:effectLst/>
                <a:latin typeface="Ink Free" panose="03080402000500000000" pitchFamily="66" charset="0"/>
              </a:rPr>
              <a:t>Nono Ruiz y Laura Muñoz, </a:t>
            </a:r>
            <a:r>
              <a:rPr lang="es-ES" b="1" i="0" dirty="0" err="1">
                <a:solidFill>
                  <a:srgbClr val="0070C0"/>
                </a:solidFill>
                <a:effectLst/>
                <a:latin typeface="Ink Free" panose="03080402000500000000" pitchFamily="66" charset="0"/>
              </a:rPr>
              <a:t>Chicfy</a:t>
            </a:r>
            <a:endParaRPr lang="es-ES" b="1" i="0" dirty="0">
              <a:solidFill>
                <a:srgbClr val="0070C0"/>
              </a:solidFill>
              <a:effectLst/>
              <a:latin typeface="Ink Free" panose="03080402000500000000" pitchFamily="66" charset="0"/>
            </a:endParaRPr>
          </a:p>
          <a:p>
            <a:pPr marL="285750" indent="-285750">
              <a:spcBef>
                <a:spcPts val="600"/>
              </a:spcBef>
              <a:buFontTx/>
              <a:buChar char="-"/>
            </a:pPr>
            <a:endParaRPr lang="es-ES" b="1" i="0" dirty="0">
              <a:solidFill>
                <a:srgbClr val="0070C0"/>
              </a:solidFill>
              <a:effectLst/>
              <a:latin typeface="Ink Free" panose="03080402000500000000" pitchFamily="66" charset="0"/>
            </a:endParaRPr>
          </a:p>
          <a:p>
            <a:pPr marL="285750" indent="-285750">
              <a:spcBef>
                <a:spcPts val="600"/>
              </a:spcBef>
              <a:buFontTx/>
              <a:buChar char="-"/>
            </a:pPr>
            <a:r>
              <a:rPr lang="es-ES" b="1" i="0" dirty="0" err="1">
                <a:solidFill>
                  <a:srgbClr val="0070C0"/>
                </a:solidFill>
                <a:effectLst/>
                <a:latin typeface="Ink Free" panose="03080402000500000000" pitchFamily="66" charset="0"/>
              </a:rPr>
              <a:t>Pompeii</a:t>
            </a:r>
            <a:endParaRPr lang="es-ES" b="1" i="0" dirty="0">
              <a:solidFill>
                <a:srgbClr val="0070C0"/>
              </a:solidFill>
              <a:effectLst/>
              <a:latin typeface="Ink Free" panose="03080402000500000000" pitchFamily="66" charset="0"/>
            </a:endParaRPr>
          </a:p>
          <a:p>
            <a:pPr marL="285750" indent="-285750">
              <a:spcBef>
                <a:spcPts val="600"/>
              </a:spcBef>
              <a:buFontTx/>
              <a:buChar char="-"/>
            </a:pPr>
            <a:endParaRPr lang="es-ES" b="1" dirty="0">
              <a:solidFill>
                <a:srgbClr val="0070C0"/>
              </a:solidFill>
              <a:latin typeface="Ink Free" panose="03080402000500000000" pitchFamily="66" charset="0"/>
            </a:endParaRPr>
          </a:p>
          <a:p>
            <a:pPr marL="285750" indent="-285750">
              <a:spcBef>
                <a:spcPts val="600"/>
              </a:spcBef>
              <a:buFontTx/>
              <a:buChar char="-"/>
            </a:pPr>
            <a:r>
              <a:rPr lang="es-ES" b="1" i="0" dirty="0">
                <a:solidFill>
                  <a:srgbClr val="0070C0"/>
                </a:solidFill>
                <a:effectLst/>
                <a:latin typeface="Ink Free" panose="03080402000500000000" pitchFamily="66" charset="0"/>
              </a:rPr>
              <a:t>Jaime Riesgo, Cervezas La Virgen</a:t>
            </a:r>
          </a:p>
          <a:p>
            <a:pPr marL="285750" indent="-285750">
              <a:spcBef>
                <a:spcPts val="600"/>
              </a:spcBef>
              <a:buFontTx/>
              <a:buChar char="-"/>
            </a:pPr>
            <a:endParaRPr lang="es-ES" b="1" i="0" dirty="0">
              <a:solidFill>
                <a:srgbClr val="0070C0"/>
              </a:solidFill>
              <a:effectLst/>
              <a:latin typeface="Ink Free" panose="03080402000500000000" pitchFamily="66" charset="0"/>
            </a:endParaRPr>
          </a:p>
          <a:p>
            <a:pPr marL="285750" indent="-285750">
              <a:spcBef>
                <a:spcPts val="600"/>
              </a:spcBef>
              <a:buFontTx/>
              <a:buChar char="-"/>
            </a:pPr>
            <a:r>
              <a:rPr lang="es-ES" b="1" i="0" dirty="0">
                <a:solidFill>
                  <a:srgbClr val="0070C0"/>
                </a:solidFill>
                <a:effectLst/>
                <a:latin typeface="Ink Free" panose="03080402000500000000" pitchFamily="66" charset="0"/>
              </a:rPr>
              <a:t>Evan de </a:t>
            </a:r>
            <a:r>
              <a:rPr lang="es-ES" b="1" i="0" dirty="0" err="1">
                <a:solidFill>
                  <a:srgbClr val="0070C0"/>
                </a:solidFill>
                <a:effectLst/>
                <a:latin typeface="Ink Free" panose="03080402000500000000" pitchFamily="66" charset="0"/>
              </a:rPr>
              <a:t>Evantube</a:t>
            </a:r>
            <a:r>
              <a:rPr lang="es-ES" b="1" i="0" dirty="0">
                <a:solidFill>
                  <a:srgbClr val="0070C0"/>
                </a:solidFill>
                <a:effectLst/>
                <a:latin typeface="Ink Free" panose="03080402000500000000" pitchFamily="66" charset="0"/>
              </a:rPr>
              <a:t> (con 8 añitos!)</a:t>
            </a:r>
          </a:p>
          <a:p>
            <a:pPr marL="285750" indent="-285750">
              <a:buFontTx/>
              <a:buChar char="-"/>
            </a:pPr>
            <a:endParaRPr lang="es-ES" b="1" i="0" dirty="0">
              <a:solidFill>
                <a:srgbClr val="0070C0"/>
              </a:solidFill>
              <a:effectLst/>
              <a:latin typeface="Ink Free" panose="03080402000500000000" pitchFamily="66" charset="0"/>
            </a:endParaRPr>
          </a:p>
          <a:p>
            <a:pPr algn="ctr"/>
            <a:r>
              <a:rPr lang="es-ES" b="1" dirty="0">
                <a:solidFill>
                  <a:srgbClr val="0070C0"/>
                </a:solidFill>
                <a:latin typeface="Ink Free" panose="03080402000500000000" pitchFamily="66" charset="0"/>
              </a:rPr>
              <a:t>… … …</a:t>
            </a:r>
          </a:p>
        </p:txBody>
      </p:sp>
      <p:pic>
        <p:nvPicPr>
          <p:cNvPr id="7" name="Picture 2" descr="Logo Instagram PNG transparente - StickPNG">
            <a:extLst>
              <a:ext uri="{FF2B5EF4-FFF2-40B4-BE49-F238E27FC236}">
                <a16:creationId xmlns:a16="http://schemas.microsoft.com/office/drawing/2014/main" id="{1393AD90-7396-448E-9F0E-E1E39A0303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40856" y="887843"/>
            <a:ext cx="1254652" cy="125465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Quienes Somos - Creadores de Open English | Open English">
            <a:extLst>
              <a:ext uri="{FF2B5EF4-FFF2-40B4-BE49-F238E27FC236}">
                <a16:creationId xmlns:a16="http://schemas.microsoft.com/office/drawing/2014/main" id="{3A107759-B354-485E-A789-405A9768FF4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02525" y="1511962"/>
            <a:ext cx="2048647" cy="107554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Pompeii Brand, Los Reyes De Las Zapatillas">
            <a:extLst>
              <a:ext uri="{FF2B5EF4-FFF2-40B4-BE49-F238E27FC236}">
                <a16:creationId xmlns:a16="http://schemas.microsoft.com/office/drawing/2014/main" id="{E31A7DCD-F26F-4FA0-B5C1-4787C177F47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0" y="2285368"/>
            <a:ext cx="2619375" cy="174307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Cervezas La Virgen | Sin trucos, Sin prisas">
            <a:extLst>
              <a:ext uri="{FF2B5EF4-FFF2-40B4-BE49-F238E27FC236}">
                <a16:creationId xmlns:a16="http://schemas.microsoft.com/office/drawing/2014/main" id="{40E22A09-4BC3-4713-9F9B-133F7D002E38}"/>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984066" y="3397696"/>
            <a:ext cx="1844825" cy="1844825"/>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6" descr="EvanTubeHD (@EvanTubeHD) | Twitter">
            <a:extLst>
              <a:ext uri="{FF2B5EF4-FFF2-40B4-BE49-F238E27FC236}">
                <a16:creationId xmlns:a16="http://schemas.microsoft.com/office/drawing/2014/main" id="{3BE94D3E-7D5E-4C33-BD5F-6124E5130EED}"/>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950542" y="4210001"/>
            <a:ext cx="1428507" cy="14285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1798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3 CuadroTexto">
            <a:extLst>
              <a:ext uri="{FF2B5EF4-FFF2-40B4-BE49-F238E27FC236}">
                <a16:creationId xmlns:a16="http://schemas.microsoft.com/office/drawing/2014/main" id="{F849BA46-13E2-4FB4-93D5-B3CBC9C0C126}"/>
              </a:ext>
            </a:extLst>
          </p:cNvPr>
          <p:cNvSpPr txBox="1"/>
          <p:nvPr/>
        </p:nvSpPr>
        <p:spPr>
          <a:xfrm>
            <a:off x="0" y="214290"/>
            <a:ext cx="8786842" cy="276999"/>
          </a:xfrm>
          <a:prstGeom prst="rect">
            <a:avLst/>
          </a:prstGeom>
          <a:solidFill>
            <a:srgbClr val="339933"/>
          </a:solidFill>
        </p:spPr>
        <p:txBody>
          <a:bodyPr wrap="square" rtlCol="0">
            <a:spAutoFit/>
          </a:bodyPr>
          <a:lstStyle/>
          <a:p>
            <a:pPr algn="r"/>
            <a:r>
              <a:rPr lang="es-ES" sz="1200" b="1" dirty="0">
                <a:solidFill>
                  <a:schemeClr val="bg1"/>
                </a:solidFill>
                <a:effectLst>
                  <a:outerShdw blurRad="38100" dist="38100" dir="2700000" algn="tl">
                    <a:srgbClr val="000000">
                      <a:alpha val="43137"/>
                    </a:srgbClr>
                  </a:outerShdw>
                </a:effectLst>
                <a:latin typeface="MV Boli" pitchFamily="2" charset="0"/>
                <a:cs typeface="MV Boli" pitchFamily="2" charset="0"/>
              </a:rPr>
              <a:t>Unidad 7 – Espíritu emprendedor     </a:t>
            </a:r>
          </a:p>
        </p:txBody>
      </p:sp>
      <p:sp>
        <p:nvSpPr>
          <p:cNvPr id="8" name="4 CuadroTexto">
            <a:extLst>
              <a:ext uri="{FF2B5EF4-FFF2-40B4-BE49-F238E27FC236}">
                <a16:creationId xmlns:a16="http://schemas.microsoft.com/office/drawing/2014/main" id="{416885E8-3E3F-4424-B55D-BBC6D5CFA85A}"/>
              </a:ext>
            </a:extLst>
          </p:cNvPr>
          <p:cNvSpPr txBox="1"/>
          <p:nvPr/>
        </p:nvSpPr>
        <p:spPr>
          <a:xfrm>
            <a:off x="357158" y="6381328"/>
            <a:ext cx="8786842" cy="276999"/>
          </a:xfrm>
          <a:prstGeom prst="rect">
            <a:avLst/>
          </a:prstGeom>
          <a:solidFill>
            <a:srgbClr val="339933"/>
          </a:solidFill>
        </p:spPr>
        <p:txBody>
          <a:bodyPr wrap="square" rtlCol="0">
            <a:spAutoFit/>
          </a:bodyPr>
          <a:lstStyle/>
          <a:p>
            <a:r>
              <a:rPr lang="es-ES" sz="1200" b="1" dirty="0">
                <a:solidFill>
                  <a:schemeClr val="bg1"/>
                </a:solidFill>
                <a:effectLst>
                  <a:outerShdw blurRad="38100" dist="38100" dir="2700000" algn="tl">
                    <a:srgbClr val="000000">
                      <a:alpha val="43137"/>
                    </a:srgbClr>
                  </a:outerShdw>
                </a:effectLst>
                <a:latin typeface="MV Boli" pitchFamily="2" charset="0"/>
                <a:cs typeface="MV Boli" pitchFamily="2" charset="0"/>
              </a:rPr>
              <a:t>ECE 4º ESO                       </a:t>
            </a:r>
          </a:p>
        </p:txBody>
      </p:sp>
      <p:pic>
        <p:nvPicPr>
          <p:cNvPr id="63" name="Picture 6" descr="Ilustración del concepto de inversión vector gratuito">
            <a:extLst>
              <a:ext uri="{FF2B5EF4-FFF2-40B4-BE49-F238E27FC236}">
                <a16:creationId xmlns:a16="http://schemas.microsoft.com/office/drawing/2014/main" id="{2CF59D7E-3067-49B2-845A-8164ED3A163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58148" y="5693024"/>
            <a:ext cx="1158326" cy="1158326"/>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82A104C6-A606-467A-9D94-7F927CFB9D8D}"/>
              </a:ext>
            </a:extLst>
          </p:cNvPr>
          <p:cNvSpPr txBox="1"/>
          <p:nvPr/>
        </p:nvSpPr>
        <p:spPr>
          <a:xfrm>
            <a:off x="467544" y="863894"/>
            <a:ext cx="2592288" cy="369332"/>
          </a:xfrm>
          <a:prstGeom prst="rect">
            <a:avLst/>
          </a:prstGeom>
          <a:noFill/>
        </p:spPr>
        <p:txBody>
          <a:bodyPr wrap="square">
            <a:spAutoFit/>
          </a:bodyPr>
          <a:lstStyle/>
          <a:p>
            <a:r>
              <a:rPr lang="es-ES" b="1" dirty="0">
                <a:solidFill>
                  <a:srgbClr val="339933"/>
                </a:solidFill>
                <a:latin typeface="MV Boli" panose="02000500030200090000" pitchFamily="2" charset="0"/>
                <a:cs typeface="Times New Roman" panose="02020603050405020304" pitchFamily="18" charset="0"/>
              </a:rPr>
              <a:t>CASOS DE FRACASO</a:t>
            </a:r>
            <a:endParaRPr lang="es-ES" dirty="0">
              <a:solidFill>
                <a:srgbClr val="339933"/>
              </a:solidFill>
            </a:endParaRPr>
          </a:p>
        </p:txBody>
      </p:sp>
      <p:pic>
        <p:nvPicPr>
          <p:cNvPr id="7" name="irc_mi" descr="Resultado de imagen de éxito para perdedores">
            <a:hlinkClick r:id="rId3"/>
            <a:extLst>
              <a:ext uri="{FF2B5EF4-FFF2-40B4-BE49-F238E27FC236}">
                <a16:creationId xmlns:a16="http://schemas.microsoft.com/office/drawing/2014/main" id="{16AFAD67-5BED-4745-A13D-0CAEC12F4029}"/>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578742" y="3374657"/>
            <a:ext cx="3705225" cy="2774950"/>
          </a:xfrm>
          <a:prstGeom prst="rect">
            <a:avLst/>
          </a:prstGeom>
          <a:noFill/>
          <a:ln>
            <a:noFill/>
          </a:ln>
        </p:spPr>
      </p:pic>
      <p:pic>
        <p:nvPicPr>
          <p:cNvPr id="9" name="Picture 2" descr="BANDA DESEÑADA COMICS *librería*: Éxito para perdedores">
            <a:extLst>
              <a:ext uri="{FF2B5EF4-FFF2-40B4-BE49-F238E27FC236}">
                <a16:creationId xmlns:a16="http://schemas.microsoft.com/office/drawing/2014/main" id="{30FFB91B-3FB0-41C1-9F12-A2E8DB59D67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8741" y="1355045"/>
            <a:ext cx="3705225" cy="194628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Pocoyó' celebra sus cifras de récord en YouTube con el lanzamiento de dos  nuevos canales - Audiovisual451">
            <a:extLst>
              <a:ext uri="{FF2B5EF4-FFF2-40B4-BE49-F238E27FC236}">
                <a16:creationId xmlns:a16="http://schemas.microsoft.com/office/drawing/2014/main" id="{A5D04101-49E4-4FEB-BEB5-CDB902EEEC2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72000" y="2995763"/>
            <a:ext cx="4263925" cy="2897753"/>
          </a:xfrm>
          <a:prstGeom prst="rect">
            <a:avLst/>
          </a:prstGeom>
          <a:noFill/>
          <a:extLst>
            <a:ext uri="{909E8E84-426E-40DD-AFC4-6F175D3DCCD1}">
              <a14:hiddenFill xmlns:a14="http://schemas.microsoft.com/office/drawing/2010/main">
                <a:solidFill>
                  <a:srgbClr val="FFFFFF"/>
                </a:solidFill>
              </a14:hiddenFill>
            </a:ext>
          </a:extLst>
        </p:spPr>
      </p:pic>
      <p:sp>
        <p:nvSpPr>
          <p:cNvPr id="11" name="CuadroTexto 10">
            <a:extLst>
              <a:ext uri="{FF2B5EF4-FFF2-40B4-BE49-F238E27FC236}">
                <a16:creationId xmlns:a16="http://schemas.microsoft.com/office/drawing/2014/main" id="{6B58C63D-AE12-4995-8E82-6B315A9939B6}"/>
              </a:ext>
            </a:extLst>
          </p:cNvPr>
          <p:cNvSpPr txBox="1"/>
          <p:nvPr/>
        </p:nvSpPr>
        <p:spPr>
          <a:xfrm>
            <a:off x="4591616" y="1460180"/>
            <a:ext cx="3973642" cy="1674689"/>
          </a:xfrm>
          <a:prstGeom prst="rect">
            <a:avLst/>
          </a:prstGeom>
          <a:noFill/>
        </p:spPr>
        <p:txBody>
          <a:bodyPr wrap="square">
            <a:spAutoFit/>
          </a:bodyPr>
          <a:lstStyle/>
          <a:p>
            <a:pPr lvl="0" algn="just">
              <a:lnSpc>
                <a:spcPct val="115000"/>
              </a:lnSpc>
              <a:spcAft>
                <a:spcPts val="1000"/>
              </a:spcAft>
              <a:buClr>
                <a:srgbClr val="00B050"/>
              </a:buClr>
              <a:buSzPts val="1100"/>
            </a:pPr>
            <a:r>
              <a:rPr lang="es-ES" b="1" dirty="0">
                <a:solidFill>
                  <a:srgbClr val="0070C0"/>
                </a:solidFill>
                <a:effectLst/>
                <a:latin typeface="Ink Free" panose="03080402000500000000" pitchFamily="66" charset="0"/>
                <a:ea typeface="Calibri" panose="020F0502020204030204" pitchFamily="34" charset="0"/>
                <a:cs typeface="Times New Roman" panose="02020603050405020304" pitchFamily="18" charset="0"/>
              </a:rPr>
              <a:t>Es una</a:t>
            </a:r>
            <a:r>
              <a:rPr lang="es-ES" b="1" dirty="0">
                <a:solidFill>
                  <a:srgbClr val="0070C0"/>
                </a:solidFill>
                <a:effectLst/>
                <a:latin typeface="Ink Free" panose="03080402000500000000" pitchFamily="66" charset="0"/>
                <a:ea typeface="Calibri" panose="020F0502020204030204" pitchFamily="34" charset="0"/>
                <a:cs typeface="Georgia-BoldItalic"/>
              </a:rPr>
              <a:t> </a:t>
            </a:r>
            <a:r>
              <a:rPr lang="es-ES" b="1" dirty="0">
                <a:solidFill>
                  <a:srgbClr val="0070C0"/>
                </a:solidFill>
                <a:effectLst/>
                <a:latin typeface="Ink Free" panose="03080402000500000000" pitchFamily="66" charset="0"/>
                <a:ea typeface="Calibri" panose="020F0502020204030204" pitchFamily="34" charset="0"/>
                <a:cs typeface="Times New Roman" panose="02020603050405020304" pitchFamily="18" charset="0"/>
              </a:rPr>
              <a:t>crónica en primera persona de la vida de éxito, fracaso (</a:t>
            </a:r>
            <a:r>
              <a:rPr lang="es-ES" b="1" dirty="0" err="1">
                <a:solidFill>
                  <a:srgbClr val="0070C0"/>
                </a:solidFill>
                <a:effectLst/>
                <a:latin typeface="Ink Free" panose="03080402000500000000" pitchFamily="66" charset="0"/>
                <a:ea typeface="Calibri" panose="020F0502020204030204" pitchFamily="34" charset="0"/>
                <a:cs typeface="Times New Roman" panose="02020603050405020304" pitchFamily="18" charset="0"/>
              </a:rPr>
              <a:t>Tecnoland</a:t>
            </a:r>
            <a:r>
              <a:rPr lang="es-ES" b="1" dirty="0">
                <a:solidFill>
                  <a:srgbClr val="0070C0"/>
                </a:solidFill>
                <a:effectLst/>
                <a:latin typeface="Ink Free" panose="03080402000500000000" pitchFamily="66" charset="0"/>
                <a:ea typeface="Calibri" panose="020F0502020204030204" pitchFamily="34" charset="0"/>
                <a:cs typeface="Times New Roman" panose="02020603050405020304" pitchFamily="18" charset="0"/>
              </a:rPr>
              <a:t>) y nuevo éxito, de David </a:t>
            </a:r>
            <a:r>
              <a:rPr lang="es-ES" b="1" dirty="0" err="1">
                <a:solidFill>
                  <a:srgbClr val="0070C0"/>
                </a:solidFill>
                <a:effectLst/>
                <a:latin typeface="Ink Free" panose="03080402000500000000" pitchFamily="66" charset="0"/>
                <a:ea typeface="Calibri" panose="020F0502020204030204" pitchFamily="34" charset="0"/>
                <a:cs typeface="Times New Roman" panose="02020603050405020304" pitchFamily="18" charset="0"/>
              </a:rPr>
              <a:t>Cantolla</a:t>
            </a:r>
            <a:r>
              <a:rPr lang="es-ES" b="1" dirty="0">
                <a:solidFill>
                  <a:srgbClr val="0070C0"/>
                </a:solidFill>
                <a:effectLst/>
                <a:latin typeface="Ink Free" panose="03080402000500000000" pitchFamily="66" charset="0"/>
                <a:ea typeface="Calibri" panose="020F0502020204030204" pitchFamily="34" charset="0"/>
                <a:cs typeface="Times New Roman" panose="02020603050405020304" pitchFamily="18" charset="0"/>
              </a:rPr>
              <a:t>, uno de los fundadores de </a:t>
            </a:r>
            <a:r>
              <a:rPr lang="es-ES" b="1" dirty="0" err="1">
                <a:solidFill>
                  <a:srgbClr val="0070C0"/>
                </a:solidFill>
                <a:effectLst/>
                <a:latin typeface="Ink Free" panose="03080402000500000000" pitchFamily="66" charset="0"/>
                <a:ea typeface="Calibri" panose="020F0502020204030204" pitchFamily="34" charset="0"/>
                <a:cs typeface="Times New Roman" panose="02020603050405020304" pitchFamily="18" charset="0"/>
              </a:rPr>
              <a:t>Zinkia</a:t>
            </a:r>
            <a:r>
              <a:rPr lang="es-ES" b="1" dirty="0">
                <a:solidFill>
                  <a:srgbClr val="0070C0"/>
                </a:solidFill>
                <a:effectLst/>
                <a:latin typeface="Ink Free" panose="03080402000500000000" pitchFamily="66" charset="0"/>
                <a:ea typeface="Calibri" panose="020F0502020204030204" pitchFamily="34" charset="0"/>
                <a:cs typeface="Times New Roman" panose="02020603050405020304" pitchFamily="18" charset="0"/>
              </a:rPr>
              <a:t> (famosa por </a:t>
            </a:r>
            <a:r>
              <a:rPr lang="es-ES" b="1" dirty="0" err="1">
                <a:solidFill>
                  <a:srgbClr val="0070C0"/>
                </a:solidFill>
                <a:effectLst/>
                <a:latin typeface="Ink Free" panose="03080402000500000000" pitchFamily="66" charset="0"/>
                <a:ea typeface="Calibri" panose="020F0502020204030204" pitchFamily="34" charset="0"/>
                <a:cs typeface="Times New Roman" panose="02020603050405020304" pitchFamily="18" charset="0"/>
              </a:rPr>
              <a:t>Pocoyó</a:t>
            </a:r>
            <a:r>
              <a:rPr lang="es-ES" b="1" dirty="0">
                <a:solidFill>
                  <a:srgbClr val="0070C0"/>
                </a:solidFill>
                <a:effectLst/>
                <a:latin typeface="Ink Free" panose="03080402000500000000" pitchFamily="66"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40092027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3 CuadroTexto">
            <a:extLst>
              <a:ext uri="{FF2B5EF4-FFF2-40B4-BE49-F238E27FC236}">
                <a16:creationId xmlns:a16="http://schemas.microsoft.com/office/drawing/2014/main" id="{F849BA46-13E2-4FB4-93D5-B3CBC9C0C126}"/>
              </a:ext>
            </a:extLst>
          </p:cNvPr>
          <p:cNvSpPr txBox="1"/>
          <p:nvPr/>
        </p:nvSpPr>
        <p:spPr>
          <a:xfrm>
            <a:off x="0" y="214290"/>
            <a:ext cx="8786842" cy="276999"/>
          </a:xfrm>
          <a:prstGeom prst="rect">
            <a:avLst/>
          </a:prstGeom>
          <a:solidFill>
            <a:srgbClr val="339933"/>
          </a:solidFill>
        </p:spPr>
        <p:txBody>
          <a:bodyPr wrap="square" rtlCol="0">
            <a:spAutoFit/>
          </a:bodyPr>
          <a:lstStyle/>
          <a:p>
            <a:pPr algn="r"/>
            <a:r>
              <a:rPr lang="es-ES" sz="1200" b="1" dirty="0">
                <a:solidFill>
                  <a:schemeClr val="bg1"/>
                </a:solidFill>
                <a:effectLst>
                  <a:outerShdw blurRad="38100" dist="38100" dir="2700000" algn="tl">
                    <a:srgbClr val="000000">
                      <a:alpha val="43137"/>
                    </a:srgbClr>
                  </a:outerShdw>
                </a:effectLst>
                <a:latin typeface="MV Boli" pitchFamily="2" charset="0"/>
                <a:cs typeface="MV Boli" pitchFamily="2" charset="0"/>
              </a:rPr>
              <a:t>Unidad 7 – Espíritu emprendedor     </a:t>
            </a:r>
          </a:p>
        </p:txBody>
      </p:sp>
      <p:sp>
        <p:nvSpPr>
          <p:cNvPr id="8" name="4 CuadroTexto">
            <a:extLst>
              <a:ext uri="{FF2B5EF4-FFF2-40B4-BE49-F238E27FC236}">
                <a16:creationId xmlns:a16="http://schemas.microsoft.com/office/drawing/2014/main" id="{416885E8-3E3F-4424-B55D-BBC6D5CFA85A}"/>
              </a:ext>
            </a:extLst>
          </p:cNvPr>
          <p:cNvSpPr txBox="1"/>
          <p:nvPr/>
        </p:nvSpPr>
        <p:spPr>
          <a:xfrm>
            <a:off x="357158" y="6381328"/>
            <a:ext cx="8786842" cy="276999"/>
          </a:xfrm>
          <a:prstGeom prst="rect">
            <a:avLst/>
          </a:prstGeom>
          <a:solidFill>
            <a:srgbClr val="339933"/>
          </a:solidFill>
        </p:spPr>
        <p:txBody>
          <a:bodyPr wrap="square" rtlCol="0">
            <a:spAutoFit/>
          </a:bodyPr>
          <a:lstStyle/>
          <a:p>
            <a:r>
              <a:rPr lang="es-ES" sz="1200" b="1" dirty="0">
                <a:solidFill>
                  <a:schemeClr val="bg1"/>
                </a:solidFill>
                <a:effectLst>
                  <a:outerShdw blurRad="38100" dist="38100" dir="2700000" algn="tl">
                    <a:srgbClr val="000000">
                      <a:alpha val="43137"/>
                    </a:srgbClr>
                  </a:outerShdw>
                </a:effectLst>
                <a:latin typeface="MV Boli" pitchFamily="2" charset="0"/>
                <a:cs typeface="MV Boli" pitchFamily="2" charset="0"/>
              </a:rPr>
              <a:t>ECE 4º ESO                       </a:t>
            </a:r>
          </a:p>
        </p:txBody>
      </p:sp>
      <p:pic>
        <p:nvPicPr>
          <p:cNvPr id="63" name="Picture 6" descr="Ilustración del concepto de inversión vector gratuito">
            <a:extLst>
              <a:ext uri="{FF2B5EF4-FFF2-40B4-BE49-F238E27FC236}">
                <a16:creationId xmlns:a16="http://schemas.microsoft.com/office/drawing/2014/main" id="{2CF59D7E-3067-49B2-845A-8164ED3A163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58148" y="5693024"/>
            <a:ext cx="1158326" cy="1158326"/>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9FEE2E97-C685-4B57-AC8F-3C52843FEEBA}"/>
              </a:ext>
            </a:extLst>
          </p:cNvPr>
          <p:cNvSpPr txBox="1"/>
          <p:nvPr/>
        </p:nvSpPr>
        <p:spPr>
          <a:xfrm>
            <a:off x="357158" y="836712"/>
            <a:ext cx="5472608" cy="369332"/>
          </a:xfrm>
          <a:prstGeom prst="rect">
            <a:avLst/>
          </a:prstGeom>
          <a:noFill/>
        </p:spPr>
        <p:txBody>
          <a:bodyPr wrap="square">
            <a:spAutoFit/>
          </a:bodyPr>
          <a:lstStyle/>
          <a:p>
            <a:r>
              <a:rPr lang="es-ES" b="1" dirty="0">
                <a:solidFill>
                  <a:srgbClr val="0070C0"/>
                </a:solidFill>
                <a:latin typeface="Ink Free" panose="03080402000500000000" pitchFamily="66" charset="0"/>
              </a:rPr>
              <a:t>Ejemplos de emprendedores de éxito que fracasaron:</a:t>
            </a:r>
          </a:p>
        </p:txBody>
      </p:sp>
      <p:pic>
        <p:nvPicPr>
          <p:cNvPr id="7" name="Picture 2" descr="10 curiosidades sobre la vida de Walt Disney">
            <a:extLst>
              <a:ext uri="{FF2B5EF4-FFF2-40B4-BE49-F238E27FC236}">
                <a16:creationId xmlns:a16="http://schemas.microsoft.com/office/drawing/2014/main" id="{B392EB80-48BB-4236-8277-959081B65D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9712" y="1395056"/>
            <a:ext cx="5059660" cy="3794745"/>
          </a:xfrm>
          <a:prstGeom prst="rect">
            <a:avLst/>
          </a:prstGeom>
          <a:noFill/>
          <a:effectLst>
            <a:outerShdw blurRad="76200" dir="18900000" sy="23000" kx="-1200000" algn="bl" rotWithShape="0">
              <a:prstClr val="black">
                <a:alpha val="20000"/>
              </a:prstClr>
            </a:outerShdw>
          </a:effectLst>
          <a:extLst>
            <a:ext uri="{909E8E84-426E-40DD-AFC4-6F175D3DCCD1}">
              <a14:hiddenFill xmlns:a14="http://schemas.microsoft.com/office/drawing/2010/main">
                <a:solidFill>
                  <a:srgbClr val="FFFFFF"/>
                </a:solidFill>
              </a14:hiddenFill>
            </a:ext>
          </a:extLst>
        </p:spPr>
      </p:pic>
      <p:sp>
        <p:nvSpPr>
          <p:cNvPr id="9" name="CuadroTexto 8">
            <a:extLst>
              <a:ext uri="{FF2B5EF4-FFF2-40B4-BE49-F238E27FC236}">
                <a16:creationId xmlns:a16="http://schemas.microsoft.com/office/drawing/2014/main" id="{963EC9FB-261D-4B84-B661-55EF14E083E1}"/>
              </a:ext>
            </a:extLst>
          </p:cNvPr>
          <p:cNvSpPr txBox="1"/>
          <p:nvPr/>
        </p:nvSpPr>
        <p:spPr>
          <a:xfrm>
            <a:off x="685009" y="5506608"/>
            <a:ext cx="7416824" cy="646331"/>
          </a:xfrm>
          <a:prstGeom prst="rect">
            <a:avLst/>
          </a:prstGeom>
          <a:noFill/>
        </p:spPr>
        <p:txBody>
          <a:bodyPr wrap="square">
            <a:spAutoFit/>
          </a:bodyPr>
          <a:lstStyle/>
          <a:p>
            <a:r>
              <a:rPr lang="es-ES" b="1" dirty="0">
                <a:solidFill>
                  <a:srgbClr val="0070C0"/>
                </a:solidFill>
                <a:latin typeface="Ink Free" panose="03080402000500000000" pitchFamily="66" charset="0"/>
              </a:rPr>
              <a:t>A principios de 1930 Walt Disney Co. tenía una deuda d 4 millones de $...</a:t>
            </a:r>
          </a:p>
          <a:p>
            <a:r>
              <a:rPr lang="es-ES" b="1" dirty="0">
                <a:solidFill>
                  <a:srgbClr val="0070C0"/>
                </a:solidFill>
                <a:latin typeface="Ink Free" panose="03080402000500000000" pitchFamily="66" charset="0"/>
              </a:rPr>
              <a:t>Hoy en día Disney </a:t>
            </a:r>
            <a:r>
              <a:rPr lang="es-ES" b="1" dirty="0" err="1">
                <a:solidFill>
                  <a:srgbClr val="0070C0"/>
                </a:solidFill>
                <a:latin typeface="Ink Free" panose="03080402000500000000" pitchFamily="66" charset="0"/>
              </a:rPr>
              <a:t>Coorp</a:t>
            </a:r>
            <a:r>
              <a:rPr lang="es-ES" b="1" dirty="0">
                <a:solidFill>
                  <a:srgbClr val="0070C0"/>
                </a:solidFill>
                <a:latin typeface="Ink Free" panose="03080402000500000000" pitchFamily="66" charset="0"/>
              </a:rPr>
              <a:t>. es…</a:t>
            </a:r>
          </a:p>
        </p:txBody>
      </p:sp>
    </p:spTree>
    <p:extLst>
      <p:ext uri="{BB962C8B-B14F-4D97-AF65-F5344CB8AC3E}">
        <p14:creationId xmlns:p14="http://schemas.microsoft.com/office/powerpoint/2010/main" val="9682381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3 CuadroTexto">
            <a:extLst>
              <a:ext uri="{FF2B5EF4-FFF2-40B4-BE49-F238E27FC236}">
                <a16:creationId xmlns:a16="http://schemas.microsoft.com/office/drawing/2014/main" id="{F849BA46-13E2-4FB4-93D5-B3CBC9C0C126}"/>
              </a:ext>
            </a:extLst>
          </p:cNvPr>
          <p:cNvSpPr txBox="1"/>
          <p:nvPr/>
        </p:nvSpPr>
        <p:spPr>
          <a:xfrm>
            <a:off x="0" y="214290"/>
            <a:ext cx="8786842" cy="276999"/>
          </a:xfrm>
          <a:prstGeom prst="rect">
            <a:avLst/>
          </a:prstGeom>
          <a:solidFill>
            <a:srgbClr val="339933"/>
          </a:solidFill>
        </p:spPr>
        <p:txBody>
          <a:bodyPr wrap="square" rtlCol="0">
            <a:spAutoFit/>
          </a:bodyPr>
          <a:lstStyle/>
          <a:p>
            <a:pPr algn="r"/>
            <a:r>
              <a:rPr lang="es-ES" sz="1200" b="1" dirty="0">
                <a:solidFill>
                  <a:schemeClr val="bg1"/>
                </a:solidFill>
                <a:effectLst>
                  <a:outerShdw blurRad="38100" dist="38100" dir="2700000" algn="tl">
                    <a:srgbClr val="000000">
                      <a:alpha val="43137"/>
                    </a:srgbClr>
                  </a:outerShdw>
                </a:effectLst>
                <a:latin typeface="MV Boli" pitchFamily="2" charset="0"/>
                <a:cs typeface="MV Boli" pitchFamily="2" charset="0"/>
              </a:rPr>
              <a:t>Unidad 7 – Espíritu emprendedor     </a:t>
            </a:r>
          </a:p>
        </p:txBody>
      </p:sp>
      <p:sp>
        <p:nvSpPr>
          <p:cNvPr id="8" name="4 CuadroTexto">
            <a:extLst>
              <a:ext uri="{FF2B5EF4-FFF2-40B4-BE49-F238E27FC236}">
                <a16:creationId xmlns:a16="http://schemas.microsoft.com/office/drawing/2014/main" id="{416885E8-3E3F-4424-B55D-BBC6D5CFA85A}"/>
              </a:ext>
            </a:extLst>
          </p:cNvPr>
          <p:cNvSpPr txBox="1"/>
          <p:nvPr/>
        </p:nvSpPr>
        <p:spPr>
          <a:xfrm>
            <a:off x="357158" y="6381328"/>
            <a:ext cx="8786842" cy="276999"/>
          </a:xfrm>
          <a:prstGeom prst="rect">
            <a:avLst/>
          </a:prstGeom>
          <a:solidFill>
            <a:srgbClr val="339933"/>
          </a:solidFill>
        </p:spPr>
        <p:txBody>
          <a:bodyPr wrap="square" rtlCol="0">
            <a:spAutoFit/>
          </a:bodyPr>
          <a:lstStyle/>
          <a:p>
            <a:r>
              <a:rPr lang="es-ES" sz="1200" b="1" dirty="0">
                <a:solidFill>
                  <a:schemeClr val="bg1"/>
                </a:solidFill>
                <a:effectLst>
                  <a:outerShdw blurRad="38100" dist="38100" dir="2700000" algn="tl">
                    <a:srgbClr val="000000">
                      <a:alpha val="43137"/>
                    </a:srgbClr>
                  </a:outerShdw>
                </a:effectLst>
                <a:latin typeface="MV Boli" pitchFamily="2" charset="0"/>
                <a:cs typeface="MV Boli" pitchFamily="2" charset="0"/>
              </a:rPr>
              <a:t>ECE 4º ESO                       </a:t>
            </a:r>
          </a:p>
        </p:txBody>
      </p:sp>
      <p:pic>
        <p:nvPicPr>
          <p:cNvPr id="5" name="Picture 2" descr="Todo lo que Disney posee, resumido en un inabarcable gráfico">
            <a:extLst>
              <a:ext uri="{FF2B5EF4-FFF2-40B4-BE49-F238E27FC236}">
                <a16:creationId xmlns:a16="http://schemas.microsoft.com/office/drawing/2014/main" id="{FEB4C882-E690-4B31-80D8-48A33F798ED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796" y="680864"/>
            <a:ext cx="8244408" cy="549627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Ilustración del concepto de inversión vector gratuito">
            <a:extLst>
              <a:ext uri="{FF2B5EF4-FFF2-40B4-BE49-F238E27FC236}">
                <a16:creationId xmlns:a16="http://schemas.microsoft.com/office/drawing/2014/main" id="{F139F57D-8457-4B11-A9A5-A70C1EDF5EC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58148" y="5693024"/>
            <a:ext cx="1158326" cy="11583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59624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3 CuadroTexto">
            <a:extLst>
              <a:ext uri="{FF2B5EF4-FFF2-40B4-BE49-F238E27FC236}">
                <a16:creationId xmlns:a16="http://schemas.microsoft.com/office/drawing/2014/main" id="{F849BA46-13E2-4FB4-93D5-B3CBC9C0C126}"/>
              </a:ext>
            </a:extLst>
          </p:cNvPr>
          <p:cNvSpPr txBox="1"/>
          <p:nvPr/>
        </p:nvSpPr>
        <p:spPr>
          <a:xfrm>
            <a:off x="0" y="214290"/>
            <a:ext cx="8786842" cy="276999"/>
          </a:xfrm>
          <a:prstGeom prst="rect">
            <a:avLst/>
          </a:prstGeom>
          <a:solidFill>
            <a:srgbClr val="339933"/>
          </a:solidFill>
        </p:spPr>
        <p:txBody>
          <a:bodyPr wrap="square" rtlCol="0">
            <a:spAutoFit/>
          </a:bodyPr>
          <a:lstStyle/>
          <a:p>
            <a:pPr algn="r"/>
            <a:r>
              <a:rPr lang="es-ES" sz="1200" b="1" dirty="0">
                <a:solidFill>
                  <a:schemeClr val="bg1"/>
                </a:solidFill>
                <a:effectLst>
                  <a:outerShdw blurRad="38100" dist="38100" dir="2700000" algn="tl">
                    <a:srgbClr val="000000">
                      <a:alpha val="43137"/>
                    </a:srgbClr>
                  </a:outerShdw>
                </a:effectLst>
                <a:latin typeface="MV Boli" pitchFamily="2" charset="0"/>
                <a:cs typeface="MV Boli" pitchFamily="2" charset="0"/>
              </a:rPr>
              <a:t>Unidad 7 – Espíritu emprendedor     </a:t>
            </a:r>
          </a:p>
        </p:txBody>
      </p:sp>
      <p:sp>
        <p:nvSpPr>
          <p:cNvPr id="8" name="4 CuadroTexto">
            <a:extLst>
              <a:ext uri="{FF2B5EF4-FFF2-40B4-BE49-F238E27FC236}">
                <a16:creationId xmlns:a16="http://schemas.microsoft.com/office/drawing/2014/main" id="{416885E8-3E3F-4424-B55D-BBC6D5CFA85A}"/>
              </a:ext>
            </a:extLst>
          </p:cNvPr>
          <p:cNvSpPr txBox="1"/>
          <p:nvPr/>
        </p:nvSpPr>
        <p:spPr>
          <a:xfrm>
            <a:off x="357158" y="6381328"/>
            <a:ext cx="8786842" cy="276999"/>
          </a:xfrm>
          <a:prstGeom prst="rect">
            <a:avLst/>
          </a:prstGeom>
          <a:solidFill>
            <a:srgbClr val="339933"/>
          </a:solidFill>
        </p:spPr>
        <p:txBody>
          <a:bodyPr wrap="square" rtlCol="0">
            <a:spAutoFit/>
          </a:bodyPr>
          <a:lstStyle/>
          <a:p>
            <a:r>
              <a:rPr lang="es-ES" sz="1200" b="1" dirty="0">
                <a:solidFill>
                  <a:schemeClr val="bg1"/>
                </a:solidFill>
                <a:effectLst>
                  <a:outerShdw blurRad="38100" dist="38100" dir="2700000" algn="tl">
                    <a:srgbClr val="000000">
                      <a:alpha val="43137"/>
                    </a:srgbClr>
                  </a:outerShdw>
                </a:effectLst>
                <a:latin typeface="MV Boli" pitchFamily="2" charset="0"/>
                <a:cs typeface="MV Boli" pitchFamily="2" charset="0"/>
              </a:rPr>
              <a:t>ECE 4º ESO                       </a:t>
            </a:r>
          </a:p>
        </p:txBody>
      </p:sp>
      <p:pic>
        <p:nvPicPr>
          <p:cNvPr id="63" name="Picture 6" descr="Ilustración del concepto de inversión vector gratuito">
            <a:extLst>
              <a:ext uri="{FF2B5EF4-FFF2-40B4-BE49-F238E27FC236}">
                <a16:creationId xmlns:a16="http://schemas.microsoft.com/office/drawing/2014/main" id="{2CF59D7E-3067-49B2-845A-8164ED3A163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58148" y="5693024"/>
            <a:ext cx="1158326" cy="1158326"/>
          </a:xfrm>
          <a:prstGeom prst="rect">
            <a:avLst/>
          </a:prstGeom>
          <a:noFill/>
          <a:extLst>
            <a:ext uri="{909E8E84-426E-40DD-AFC4-6F175D3DCCD1}">
              <a14:hiddenFill xmlns:a14="http://schemas.microsoft.com/office/drawing/2010/main">
                <a:solidFill>
                  <a:srgbClr val="FFFFFF"/>
                </a:solidFill>
              </a14:hiddenFill>
            </a:ext>
          </a:extLst>
        </p:spPr>
      </p:pic>
      <p:sp>
        <p:nvSpPr>
          <p:cNvPr id="2" name="Rectángulo 1">
            <a:extLst>
              <a:ext uri="{FF2B5EF4-FFF2-40B4-BE49-F238E27FC236}">
                <a16:creationId xmlns:a16="http://schemas.microsoft.com/office/drawing/2014/main" id="{53C29BCB-BE12-4E2B-9654-EDDFDC672C83}"/>
              </a:ext>
            </a:extLst>
          </p:cNvPr>
          <p:cNvSpPr/>
          <p:nvPr/>
        </p:nvSpPr>
        <p:spPr>
          <a:xfrm>
            <a:off x="388720" y="836712"/>
            <a:ext cx="3602268" cy="400494"/>
          </a:xfrm>
          <a:prstGeom prst="rect">
            <a:avLst/>
          </a:prstGeom>
        </p:spPr>
        <p:txBody>
          <a:bodyPr wrap="none">
            <a:spAutoFit/>
          </a:bodyPr>
          <a:lstStyle/>
          <a:p>
            <a:pPr lvl="0" algn="just">
              <a:lnSpc>
                <a:spcPct val="115000"/>
              </a:lnSpc>
              <a:spcAft>
                <a:spcPts val="0"/>
              </a:spcAft>
            </a:pPr>
            <a:r>
              <a:rPr lang="es-ES" b="1" dirty="0">
                <a:solidFill>
                  <a:srgbClr val="339933"/>
                </a:solidFill>
                <a:latin typeface="MV Boli" panose="02000500030200090000" pitchFamily="2" charset="0"/>
                <a:ea typeface="Calibri" panose="020F0502020204030204" pitchFamily="34" charset="0"/>
                <a:cs typeface="Times New Roman" panose="02020603050405020304" pitchFamily="18" charset="0"/>
              </a:rPr>
              <a:t>3. HABILIDADES PERSONALES</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ángulo 2">
            <a:extLst>
              <a:ext uri="{FF2B5EF4-FFF2-40B4-BE49-F238E27FC236}">
                <a16:creationId xmlns:a16="http://schemas.microsoft.com/office/drawing/2014/main" id="{CD822C20-4AF3-47ED-B1DF-03C9CD6AA00C}"/>
              </a:ext>
            </a:extLst>
          </p:cNvPr>
          <p:cNvSpPr/>
          <p:nvPr/>
        </p:nvSpPr>
        <p:spPr>
          <a:xfrm>
            <a:off x="408442" y="1325345"/>
            <a:ext cx="8196006" cy="646331"/>
          </a:xfrm>
          <a:prstGeom prst="rect">
            <a:avLst/>
          </a:prstGeom>
        </p:spPr>
        <p:txBody>
          <a:bodyPr wrap="square">
            <a:spAutoFit/>
          </a:bodyPr>
          <a:lstStyle/>
          <a:p>
            <a:pPr algn="just"/>
            <a:r>
              <a:rPr lang="es-ES" dirty="0">
                <a:latin typeface="Calibri" panose="020F0502020204030204" pitchFamily="34" charset="0"/>
                <a:ea typeface="Calibri" panose="020F0502020204030204" pitchFamily="34" charset="0"/>
              </a:rPr>
              <a:t>Son aquellas que nos ayudan a desarrollar nuestro potencial para poder realizar tareas y tomar decisiones para así conseguir nuestros objetivos.</a:t>
            </a:r>
            <a:endParaRPr lang="es-ES" dirty="0"/>
          </a:p>
        </p:txBody>
      </p:sp>
      <p:pic>
        <p:nvPicPr>
          <p:cNvPr id="7" name="Imagen 6">
            <a:extLst>
              <a:ext uri="{FF2B5EF4-FFF2-40B4-BE49-F238E27FC236}">
                <a16:creationId xmlns:a16="http://schemas.microsoft.com/office/drawing/2014/main" id="{CB3F76AF-5CD9-42B4-BB22-299238DBD805}"/>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1843698" y="2359382"/>
            <a:ext cx="5813762" cy="3361512"/>
          </a:xfrm>
          <a:prstGeom prst="rect">
            <a:avLst/>
          </a:prstGeom>
        </p:spPr>
      </p:pic>
    </p:spTree>
    <p:extLst>
      <p:ext uri="{BB962C8B-B14F-4D97-AF65-F5344CB8AC3E}">
        <p14:creationId xmlns:p14="http://schemas.microsoft.com/office/powerpoint/2010/main" val="20797951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3 CuadroTexto">
            <a:extLst>
              <a:ext uri="{FF2B5EF4-FFF2-40B4-BE49-F238E27FC236}">
                <a16:creationId xmlns:a16="http://schemas.microsoft.com/office/drawing/2014/main" id="{F849BA46-13E2-4FB4-93D5-B3CBC9C0C126}"/>
              </a:ext>
            </a:extLst>
          </p:cNvPr>
          <p:cNvSpPr txBox="1"/>
          <p:nvPr/>
        </p:nvSpPr>
        <p:spPr>
          <a:xfrm>
            <a:off x="0" y="214290"/>
            <a:ext cx="8786842" cy="276999"/>
          </a:xfrm>
          <a:prstGeom prst="rect">
            <a:avLst/>
          </a:prstGeom>
          <a:solidFill>
            <a:srgbClr val="339933"/>
          </a:solidFill>
        </p:spPr>
        <p:txBody>
          <a:bodyPr wrap="square" rtlCol="0">
            <a:spAutoFit/>
          </a:bodyPr>
          <a:lstStyle/>
          <a:p>
            <a:pPr algn="r"/>
            <a:r>
              <a:rPr lang="es-ES" sz="1200" b="1" dirty="0">
                <a:solidFill>
                  <a:schemeClr val="bg1"/>
                </a:solidFill>
                <a:effectLst>
                  <a:outerShdw blurRad="38100" dist="38100" dir="2700000" algn="tl">
                    <a:srgbClr val="000000">
                      <a:alpha val="43137"/>
                    </a:srgbClr>
                  </a:outerShdw>
                </a:effectLst>
                <a:latin typeface="MV Boli" pitchFamily="2" charset="0"/>
                <a:cs typeface="MV Boli" pitchFamily="2" charset="0"/>
              </a:rPr>
              <a:t>Unidad 7 – Espíritu emprendedor     </a:t>
            </a:r>
          </a:p>
        </p:txBody>
      </p:sp>
      <p:sp>
        <p:nvSpPr>
          <p:cNvPr id="8" name="4 CuadroTexto">
            <a:extLst>
              <a:ext uri="{FF2B5EF4-FFF2-40B4-BE49-F238E27FC236}">
                <a16:creationId xmlns:a16="http://schemas.microsoft.com/office/drawing/2014/main" id="{416885E8-3E3F-4424-B55D-BBC6D5CFA85A}"/>
              </a:ext>
            </a:extLst>
          </p:cNvPr>
          <p:cNvSpPr txBox="1"/>
          <p:nvPr/>
        </p:nvSpPr>
        <p:spPr>
          <a:xfrm>
            <a:off x="357158" y="6381328"/>
            <a:ext cx="8786842" cy="276999"/>
          </a:xfrm>
          <a:prstGeom prst="rect">
            <a:avLst/>
          </a:prstGeom>
          <a:solidFill>
            <a:srgbClr val="339933"/>
          </a:solidFill>
        </p:spPr>
        <p:txBody>
          <a:bodyPr wrap="square" rtlCol="0">
            <a:spAutoFit/>
          </a:bodyPr>
          <a:lstStyle/>
          <a:p>
            <a:r>
              <a:rPr lang="es-ES" sz="1200" b="1" dirty="0">
                <a:solidFill>
                  <a:schemeClr val="bg1"/>
                </a:solidFill>
                <a:effectLst>
                  <a:outerShdw blurRad="38100" dist="38100" dir="2700000" algn="tl">
                    <a:srgbClr val="000000">
                      <a:alpha val="43137"/>
                    </a:srgbClr>
                  </a:outerShdw>
                </a:effectLst>
                <a:latin typeface="MV Boli" pitchFamily="2" charset="0"/>
                <a:cs typeface="MV Boli" pitchFamily="2" charset="0"/>
              </a:rPr>
              <a:t>ECE 4º ESO                       </a:t>
            </a:r>
          </a:p>
        </p:txBody>
      </p:sp>
      <p:pic>
        <p:nvPicPr>
          <p:cNvPr id="63" name="Picture 6" descr="Ilustración del concepto de inversión vector gratuito">
            <a:extLst>
              <a:ext uri="{FF2B5EF4-FFF2-40B4-BE49-F238E27FC236}">
                <a16:creationId xmlns:a16="http://schemas.microsoft.com/office/drawing/2014/main" id="{2CF59D7E-3067-49B2-845A-8164ED3A163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58148" y="5693024"/>
            <a:ext cx="1158326" cy="1158326"/>
          </a:xfrm>
          <a:prstGeom prst="rect">
            <a:avLst/>
          </a:prstGeom>
          <a:noFill/>
          <a:extLst>
            <a:ext uri="{909E8E84-426E-40DD-AFC4-6F175D3DCCD1}">
              <a14:hiddenFill xmlns:a14="http://schemas.microsoft.com/office/drawing/2010/main">
                <a:solidFill>
                  <a:srgbClr val="FFFFFF"/>
                </a:solidFill>
              </a14:hiddenFill>
            </a:ext>
          </a:extLst>
        </p:spPr>
      </p:pic>
      <p:sp>
        <p:nvSpPr>
          <p:cNvPr id="2" name="Rectángulo 1">
            <a:extLst>
              <a:ext uri="{FF2B5EF4-FFF2-40B4-BE49-F238E27FC236}">
                <a16:creationId xmlns:a16="http://schemas.microsoft.com/office/drawing/2014/main" id="{13458C85-13DB-4818-B000-B7651DF95B2A}"/>
              </a:ext>
            </a:extLst>
          </p:cNvPr>
          <p:cNvSpPr/>
          <p:nvPr/>
        </p:nvSpPr>
        <p:spPr>
          <a:xfrm>
            <a:off x="539552" y="908720"/>
            <a:ext cx="2893741" cy="400494"/>
          </a:xfrm>
          <a:prstGeom prst="rect">
            <a:avLst/>
          </a:prstGeom>
        </p:spPr>
        <p:txBody>
          <a:bodyPr wrap="none">
            <a:spAutoFit/>
          </a:bodyPr>
          <a:lstStyle/>
          <a:p>
            <a:pPr marL="342900" lvl="0" indent="-342900">
              <a:lnSpc>
                <a:spcPct val="115000"/>
              </a:lnSpc>
              <a:spcAft>
                <a:spcPts val="1000"/>
              </a:spcAft>
              <a:buFont typeface="+mj-lt"/>
              <a:buAutoNum type="alphaUcPeriod"/>
              <a:tabLst>
                <a:tab pos="1049020" algn="l"/>
              </a:tabLst>
            </a:pPr>
            <a:r>
              <a:rPr lang="es-ES" b="1" dirty="0">
                <a:solidFill>
                  <a:srgbClr val="339933"/>
                </a:solidFill>
                <a:latin typeface="MV Boli" panose="02000500030200090000" pitchFamily="2" charset="0"/>
                <a:ea typeface="Calibri" panose="020F0502020204030204" pitchFamily="34" charset="0"/>
                <a:cs typeface="Times New Roman" panose="02020603050405020304" pitchFamily="18" charset="0"/>
              </a:rPr>
              <a:t>AUTOCONOCIMIENTO</a:t>
            </a: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ángulo 2">
            <a:extLst>
              <a:ext uri="{FF2B5EF4-FFF2-40B4-BE49-F238E27FC236}">
                <a16:creationId xmlns:a16="http://schemas.microsoft.com/office/drawing/2014/main" id="{FDBAC0CA-0E62-45F0-9BDB-41B119A0D593}"/>
              </a:ext>
            </a:extLst>
          </p:cNvPr>
          <p:cNvSpPr/>
          <p:nvPr/>
        </p:nvSpPr>
        <p:spPr>
          <a:xfrm>
            <a:off x="539552" y="1559985"/>
            <a:ext cx="5256584" cy="2215735"/>
          </a:xfrm>
          <a:prstGeom prst="rect">
            <a:avLst/>
          </a:prstGeom>
        </p:spPr>
        <p:txBody>
          <a:bodyPr wrap="square">
            <a:spAutoFit/>
          </a:bodyPr>
          <a:lstStyle/>
          <a:p>
            <a:pPr>
              <a:lnSpc>
                <a:spcPct val="115000"/>
              </a:lnSpc>
              <a:spcAft>
                <a:spcPts val="0"/>
              </a:spcAft>
              <a:tabLst>
                <a:tab pos="1049020" algn="l"/>
              </a:tabLst>
            </a:pPr>
            <a:r>
              <a:rPr lang="es-ES" b="1" dirty="0">
                <a:latin typeface="Calibri" panose="020F0502020204030204" pitchFamily="34" charset="0"/>
                <a:ea typeface="Calibri" panose="020F0502020204030204" pitchFamily="34" charset="0"/>
                <a:cs typeface="Calibri" panose="020F0502020204030204" pitchFamily="34" charset="0"/>
              </a:rPr>
              <a:t>En cada uno de nosotros podemos encontrar a tres personas:</a:t>
            </a:r>
            <a:endParaRPr lang="es-ES" sz="1600" dirty="0">
              <a:latin typeface="Calibri" panose="020F0502020204030204" pitchFamily="34" charset="0"/>
              <a:ea typeface="Calibri" panose="020F0502020204030204" pitchFamily="34" charset="0"/>
              <a:cs typeface="Times New Roman" panose="02020603050405020304" pitchFamily="18" charset="0"/>
            </a:endParaRPr>
          </a:p>
          <a:p>
            <a:pPr marL="800100" lvl="1" indent="-342900">
              <a:lnSpc>
                <a:spcPct val="115000"/>
              </a:lnSpc>
              <a:spcBef>
                <a:spcPts val="600"/>
              </a:spcBef>
              <a:buFont typeface="+mj-lt"/>
              <a:buAutoNum type="arabicParenR"/>
              <a:tabLst>
                <a:tab pos="1049020" algn="l"/>
              </a:tabLst>
            </a:pPr>
            <a:r>
              <a:rPr lang="es-ES" dirty="0">
                <a:latin typeface="Calibri" panose="020F0502020204030204" pitchFamily="34" charset="0"/>
                <a:ea typeface="Calibri" panose="020F0502020204030204" pitchFamily="34" charset="0"/>
                <a:cs typeface="Calibri" panose="020F0502020204030204" pitchFamily="34" charset="0"/>
              </a:rPr>
              <a:t>La que creemos que somos = </a:t>
            </a:r>
            <a:r>
              <a:rPr lang="es-ES" b="1" dirty="0">
                <a:latin typeface="Calibri" panose="020F0502020204030204" pitchFamily="34" charset="0"/>
                <a:ea typeface="Calibri" panose="020F0502020204030204" pitchFamily="34" charset="0"/>
                <a:cs typeface="Calibri" panose="020F0502020204030204" pitchFamily="34" charset="0"/>
              </a:rPr>
              <a:t>autoconcepto</a:t>
            </a:r>
            <a:r>
              <a:rPr lang="es-ES" dirty="0">
                <a:latin typeface="Calibri" panose="020F0502020204030204" pitchFamily="34" charset="0"/>
                <a:ea typeface="Calibri" panose="020F0502020204030204" pitchFamily="34" charset="0"/>
                <a:cs typeface="Calibri" panose="020F0502020204030204" pitchFamily="34" charset="0"/>
              </a:rPr>
              <a:t>.</a:t>
            </a:r>
            <a:endParaRPr lang="es-ES" sz="1600" dirty="0">
              <a:latin typeface="Calibri" panose="020F0502020204030204" pitchFamily="34" charset="0"/>
              <a:ea typeface="Calibri" panose="020F0502020204030204" pitchFamily="34" charset="0"/>
              <a:cs typeface="Times New Roman" panose="02020603050405020304" pitchFamily="18" charset="0"/>
            </a:endParaRPr>
          </a:p>
          <a:p>
            <a:pPr marL="800100" lvl="1" indent="-342900">
              <a:lnSpc>
                <a:spcPct val="115000"/>
              </a:lnSpc>
              <a:spcBef>
                <a:spcPts val="600"/>
              </a:spcBef>
              <a:buFont typeface="+mj-lt"/>
              <a:buAutoNum type="arabicParenR"/>
              <a:tabLst>
                <a:tab pos="1049020" algn="l"/>
              </a:tabLst>
            </a:pPr>
            <a:r>
              <a:rPr lang="es-ES" dirty="0">
                <a:latin typeface="Calibri" panose="020F0502020204030204" pitchFamily="34" charset="0"/>
                <a:ea typeface="Calibri" panose="020F0502020204030204" pitchFamily="34" charset="0"/>
                <a:cs typeface="Calibri" panose="020F0502020204030204" pitchFamily="34" charset="0"/>
              </a:rPr>
              <a:t>La que otros creen que somos = </a:t>
            </a:r>
            <a:r>
              <a:rPr lang="es-ES" b="1" dirty="0">
                <a:latin typeface="Calibri" panose="020F0502020204030204" pitchFamily="34" charset="0"/>
                <a:ea typeface="Calibri" panose="020F0502020204030204" pitchFamily="34" charset="0"/>
                <a:cs typeface="Calibri" panose="020F0502020204030204" pitchFamily="34" charset="0"/>
              </a:rPr>
              <a:t>reflejo</a:t>
            </a:r>
            <a:r>
              <a:rPr lang="es-ES" dirty="0">
                <a:latin typeface="Calibri" panose="020F0502020204030204" pitchFamily="34" charset="0"/>
                <a:ea typeface="Calibri" panose="020F0502020204030204" pitchFamily="34" charset="0"/>
                <a:cs typeface="Calibri" panose="020F0502020204030204" pitchFamily="34" charset="0"/>
              </a:rPr>
              <a:t>.</a:t>
            </a:r>
            <a:endParaRPr lang="es-ES" sz="1600" dirty="0">
              <a:latin typeface="Calibri" panose="020F0502020204030204" pitchFamily="34" charset="0"/>
              <a:ea typeface="Calibri" panose="020F0502020204030204" pitchFamily="34" charset="0"/>
              <a:cs typeface="Times New Roman" panose="02020603050405020304" pitchFamily="18" charset="0"/>
            </a:endParaRPr>
          </a:p>
          <a:p>
            <a:pPr marL="800100" lvl="1" indent="-342900">
              <a:lnSpc>
                <a:spcPct val="115000"/>
              </a:lnSpc>
              <a:spcBef>
                <a:spcPts val="600"/>
              </a:spcBef>
              <a:buFont typeface="+mj-lt"/>
              <a:buAutoNum type="arabicParenR"/>
              <a:tabLst>
                <a:tab pos="1049020" algn="l"/>
              </a:tabLst>
            </a:pPr>
            <a:r>
              <a:rPr lang="es-ES" dirty="0">
                <a:latin typeface="Calibri" panose="020F0502020204030204" pitchFamily="34" charset="0"/>
                <a:ea typeface="Calibri" panose="020F0502020204030204" pitchFamily="34" charset="0"/>
                <a:cs typeface="Calibri" panose="020F0502020204030204" pitchFamily="34" charset="0"/>
              </a:rPr>
              <a:t>La que realmente somos = </a:t>
            </a:r>
            <a:r>
              <a:rPr lang="es-ES" b="1" dirty="0">
                <a:latin typeface="Calibri" panose="020F0502020204030204" pitchFamily="34" charset="0"/>
                <a:ea typeface="Calibri" panose="020F0502020204030204" pitchFamily="34" charset="0"/>
                <a:cs typeface="Calibri" panose="020F0502020204030204" pitchFamily="34" charset="0"/>
              </a:rPr>
              <a:t>autoconocimiento.</a:t>
            </a:r>
            <a:endParaRPr lang="es-ES" sz="1600" b="1"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Imagen 6" descr="14.600+ Reflejo Espejo Ilustraciones de Stock, gráficos vectoriales libres  de derechos y clip art - iStock | Mirarse al espejo, Reflejados en el  espejo, Sonrisa">
            <a:extLst>
              <a:ext uri="{FF2B5EF4-FFF2-40B4-BE49-F238E27FC236}">
                <a16:creationId xmlns:a16="http://schemas.microsoft.com/office/drawing/2014/main" id="{A12A6705-0E9D-434E-8DFE-8EEDF2116FA3}"/>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10709" y="1070876"/>
            <a:ext cx="3073223" cy="3050647"/>
          </a:xfrm>
          <a:prstGeom prst="rect">
            <a:avLst/>
          </a:prstGeom>
          <a:noFill/>
          <a:ln>
            <a:noFill/>
          </a:ln>
        </p:spPr>
      </p:pic>
      <p:pic>
        <p:nvPicPr>
          <p:cNvPr id="10" name="Picture 2" descr="Página 5 | Vectores e ilustraciones de Lapiz para descargar gratis | Freepik">
            <a:extLst>
              <a:ext uri="{FF2B5EF4-FFF2-40B4-BE49-F238E27FC236}">
                <a16:creationId xmlns:a16="http://schemas.microsoft.com/office/drawing/2014/main" id="{91E834C8-007B-47C0-AF0C-20D3F19D76B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3568" y="4006163"/>
            <a:ext cx="476672" cy="476672"/>
          </a:xfrm>
          <a:prstGeom prst="rect">
            <a:avLst/>
          </a:prstGeom>
          <a:noFill/>
          <a:extLst>
            <a:ext uri="{909E8E84-426E-40DD-AFC4-6F175D3DCCD1}">
              <a14:hiddenFill xmlns:a14="http://schemas.microsoft.com/office/drawing/2010/main">
                <a:solidFill>
                  <a:srgbClr val="FFFFFF"/>
                </a:solidFill>
              </a14:hiddenFill>
            </a:ext>
          </a:extLst>
        </p:spPr>
      </p:pic>
      <p:sp>
        <p:nvSpPr>
          <p:cNvPr id="9" name="Rectángulo 8">
            <a:extLst>
              <a:ext uri="{FF2B5EF4-FFF2-40B4-BE49-F238E27FC236}">
                <a16:creationId xmlns:a16="http://schemas.microsoft.com/office/drawing/2014/main" id="{F59981F6-9DD6-43D7-BFA0-08F90994FC1A}"/>
              </a:ext>
            </a:extLst>
          </p:cNvPr>
          <p:cNvSpPr/>
          <p:nvPr/>
        </p:nvSpPr>
        <p:spPr>
          <a:xfrm>
            <a:off x="1222360" y="4082341"/>
            <a:ext cx="3171061" cy="400494"/>
          </a:xfrm>
          <a:prstGeom prst="rect">
            <a:avLst/>
          </a:prstGeom>
        </p:spPr>
        <p:txBody>
          <a:bodyPr wrap="none">
            <a:spAutoFit/>
          </a:bodyPr>
          <a:lstStyle/>
          <a:p>
            <a:pPr lvl="0" algn="just">
              <a:lnSpc>
                <a:spcPct val="115000"/>
              </a:lnSpc>
              <a:spcAft>
                <a:spcPts val="0"/>
              </a:spcAft>
              <a:buSzPts val="1400"/>
              <a:tabLst>
                <a:tab pos="1049020" algn="l"/>
              </a:tabLst>
            </a:pPr>
            <a:r>
              <a:rPr lang="es-ES" b="1" dirty="0">
                <a:solidFill>
                  <a:srgbClr val="0070C0"/>
                </a:solidFill>
                <a:latin typeface="MV Boli" panose="02000500030200090000" pitchFamily="2" charset="0"/>
                <a:ea typeface="Calibri" panose="020F0502020204030204" pitchFamily="34" charset="0"/>
                <a:cs typeface="Times New Roman" panose="02020603050405020304" pitchFamily="18" charset="0"/>
              </a:rPr>
              <a:t>¿Cómo soy? La personalidad</a:t>
            </a: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Rectángulo 10">
            <a:extLst>
              <a:ext uri="{FF2B5EF4-FFF2-40B4-BE49-F238E27FC236}">
                <a16:creationId xmlns:a16="http://schemas.microsoft.com/office/drawing/2014/main" id="{5238B7EE-764C-4E13-8F31-120D64F02309}"/>
              </a:ext>
            </a:extLst>
          </p:cNvPr>
          <p:cNvSpPr/>
          <p:nvPr/>
        </p:nvSpPr>
        <p:spPr>
          <a:xfrm>
            <a:off x="357158" y="4624112"/>
            <a:ext cx="8175282" cy="1347805"/>
          </a:xfrm>
          <a:prstGeom prst="rect">
            <a:avLst/>
          </a:prstGeom>
        </p:spPr>
        <p:txBody>
          <a:bodyPr wrap="square">
            <a:spAutoFit/>
          </a:bodyPr>
          <a:lstStyle/>
          <a:p>
            <a:pPr marL="228600" algn="just">
              <a:lnSpc>
                <a:spcPct val="115000"/>
              </a:lnSpc>
              <a:spcAft>
                <a:spcPts val="0"/>
              </a:spcAft>
              <a:tabLst>
                <a:tab pos="1049020" algn="l"/>
              </a:tabLst>
            </a:pPr>
            <a:r>
              <a:rPr lang="es-ES" dirty="0">
                <a:latin typeface="Calibri" panose="020F0502020204030204" pitchFamily="34" charset="0"/>
                <a:ea typeface="Calibri" panose="020F0502020204030204" pitchFamily="34" charset="0"/>
                <a:cs typeface="Calibri" panose="020F0502020204030204" pitchFamily="34" charset="0"/>
              </a:rPr>
              <a:t>La </a:t>
            </a:r>
            <a:r>
              <a:rPr lang="es-ES" b="1" dirty="0">
                <a:latin typeface="Calibri" panose="020F0502020204030204" pitchFamily="34" charset="0"/>
                <a:ea typeface="Calibri" panose="020F0502020204030204" pitchFamily="34" charset="0"/>
                <a:cs typeface="Calibri" panose="020F0502020204030204" pitchFamily="34" charset="0"/>
              </a:rPr>
              <a:t>personalidad </a:t>
            </a:r>
            <a:r>
              <a:rPr lang="es-ES" dirty="0">
                <a:latin typeface="Calibri" panose="020F0502020204030204" pitchFamily="34" charset="0"/>
                <a:ea typeface="Calibri" panose="020F0502020204030204" pitchFamily="34" charset="0"/>
                <a:cs typeface="Calibri" panose="020F0502020204030204" pitchFamily="34" charset="0"/>
              </a:rPr>
              <a:t>es un conjunto de rasgos y cualidades que configuran nuestra manera de ser y nos diferencian de los demás. Muchos estudios diferencian </a:t>
            </a:r>
            <a:r>
              <a:rPr lang="es-ES" b="1" dirty="0">
                <a:latin typeface="Calibri" panose="020F0502020204030204" pitchFamily="34" charset="0"/>
                <a:ea typeface="Calibri" panose="020F0502020204030204" pitchFamily="34" charset="0"/>
                <a:cs typeface="Calibri" panose="020F0502020204030204" pitchFamily="34" charset="0"/>
              </a:rPr>
              <a:t>cinco grandes rasgos de la personalidad</a:t>
            </a:r>
            <a:r>
              <a:rPr lang="es-ES" dirty="0">
                <a:latin typeface="Calibri" panose="020F0502020204030204" pitchFamily="34" charset="0"/>
                <a:ea typeface="Calibri" panose="020F0502020204030204" pitchFamily="34" charset="0"/>
                <a:cs typeface="Calibri" panose="020F0502020204030204" pitchFamily="34" charset="0"/>
              </a:rPr>
              <a:t>, donde las personas pueden tener una puntuación alta o baja en cada rasgo.</a:t>
            </a: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310858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3 CuadroTexto">
            <a:extLst>
              <a:ext uri="{FF2B5EF4-FFF2-40B4-BE49-F238E27FC236}">
                <a16:creationId xmlns:a16="http://schemas.microsoft.com/office/drawing/2014/main" id="{F849BA46-13E2-4FB4-93D5-B3CBC9C0C126}"/>
              </a:ext>
            </a:extLst>
          </p:cNvPr>
          <p:cNvSpPr txBox="1"/>
          <p:nvPr/>
        </p:nvSpPr>
        <p:spPr>
          <a:xfrm>
            <a:off x="0" y="214290"/>
            <a:ext cx="8786842" cy="276999"/>
          </a:xfrm>
          <a:prstGeom prst="rect">
            <a:avLst/>
          </a:prstGeom>
          <a:solidFill>
            <a:srgbClr val="339933"/>
          </a:solidFill>
        </p:spPr>
        <p:txBody>
          <a:bodyPr wrap="square" rtlCol="0">
            <a:spAutoFit/>
          </a:bodyPr>
          <a:lstStyle/>
          <a:p>
            <a:pPr algn="r"/>
            <a:r>
              <a:rPr lang="es-ES" sz="1200" b="1" dirty="0">
                <a:solidFill>
                  <a:schemeClr val="bg1"/>
                </a:solidFill>
                <a:effectLst>
                  <a:outerShdw blurRad="38100" dist="38100" dir="2700000" algn="tl">
                    <a:srgbClr val="000000">
                      <a:alpha val="43137"/>
                    </a:srgbClr>
                  </a:outerShdw>
                </a:effectLst>
                <a:latin typeface="MV Boli" pitchFamily="2" charset="0"/>
                <a:cs typeface="MV Boli" pitchFamily="2" charset="0"/>
              </a:rPr>
              <a:t>Unidad 7 – Espíritu emprendedor     </a:t>
            </a:r>
          </a:p>
        </p:txBody>
      </p:sp>
      <p:sp>
        <p:nvSpPr>
          <p:cNvPr id="8" name="4 CuadroTexto">
            <a:extLst>
              <a:ext uri="{FF2B5EF4-FFF2-40B4-BE49-F238E27FC236}">
                <a16:creationId xmlns:a16="http://schemas.microsoft.com/office/drawing/2014/main" id="{416885E8-3E3F-4424-B55D-BBC6D5CFA85A}"/>
              </a:ext>
            </a:extLst>
          </p:cNvPr>
          <p:cNvSpPr txBox="1"/>
          <p:nvPr/>
        </p:nvSpPr>
        <p:spPr>
          <a:xfrm>
            <a:off x="357158" y="6381328"/>
            <a:ext cx="8786842" cy="276999"/>
          </a:xfrm>
          <a:prstGeom prst="rect">
            <a:avLst/>
          </a:prstGeom>
          <a:solidFill>
            <a:srgbClr val="339933"/>
          </a:solidFill>
        </p:spPr>
        <p:txBody>
          <a:bodyPr wrap="square" rtlCol="0">
            <a:spAutoFit/>
          </a:bodyPr>
          <a:lstStyle/>
          <a:p>
            <a:r>
              <a:rPr lang="es-ES" sz="1200" b="1" dirty="0">
                <a:solidFill>
                  <a:schemeClr val="bg1"/>
                </a:solidFill>
                <a:effectLst>
                  <a:outerShdw blurRad="38100" dist="38100" dir="2700000" algn="tl">
                    <a:srgbClr val="000000">
                      <a:alpha val="43137"/>
                    </a:srgbClr>
                  </a:outerShdw>
                </a:effectLst>
                <a:latin typeface="MV Boli" pitchFamily="2" charset="0"/>
                <a:cs typeface="MV Boli" pitchFamily="2" charset="0"/>
              </a:rPr>
              <a:t>ECE 4º ESO                       </a:t>
            </a:r>
          </a:p>
        </p:txBody>
      </p:sp>
      <p:pic>
        <p:nvPicPr>
          <p:cNvPr id="63" name="Picture 6" descr="Ilustración del concepto de inversión vector gratuito">
            <a:extLst>
              <a:ext uri="{FF2B5EF4-FFF2-40B4-BE49-F238E27FC236}">
                <a16:creationId xmlns:a16="http://schemas.microsoft.com/office/drawing/2014/main" id="{2CF59D7E-3067-49B2-845A-8164ED3A163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58148" y="5693024"/>
            <a:ext cx="1158326" cy="1158326"/>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n 1">
            <a:extLst>
              <a:ext uri="{FF2B5EF4-FFF2-40B4-BE49-F238E27FC236}">
                <a16:creationId xmlns:a16="http://schemas.microsoft.com/office/drawing/2014/main" id="{4E61F9C6-4B76-46C0-956C-B8E902F69F48}"/>
              </a:ext>
            </a:extLst>
          </p:cNvPr>
          <p:cNvPicPr>
            <a:picLocks noChangeAspect="1"/>
          </p:cNvPicPr>
          <p:nvPr/>
        </p:nvPicPr>
        <p:blipFill>
          <a:blip r:embed="rId3"/>
          <a:stretch>
            <a:fillRect/>
          </a:stretch>
        </p:blipFill>
        <p:spPr>
          <a:xfrm>
            <a:off x="827584" y="912810"/>
            <a:ext cx="2804517" cy="5025794"/>
          </a:xfrm>
          <a:prstGeom prst="rect">
            <a:avLst/>
          </a:prstGeom>
        </p:spPr>
      </p:pic>
      <p:sp>
        <p:nvSpPr>
          <p:cNvPr id="3" name="Rectángulo 2">
            <a:extLst>
              <a:ext uri="{FF2B5EF4-FFF2-40B4-BE49-F238E27FC236}">
                <a16:creationId xmlns:a16="http://schemas.microsoft.com/office/drawing/2014/main" id="{C55B58C4-95FF-4082-ABD8-139EA88CFFC3}"/>
              </a:ext>
            </a:extLst>
          </p:cNvPr>
          <p:cNvSpPr/>
          <p:nvPr/>
        </p:nvSpPr>
        <p:spPr>
          <a:xfrm>
            <a:off x="3995936" y="1484784"/>
            <a:ext cx="4572000" cy="646331"/>
          </a:xfrm>
          <a:prstGeom prst="rect">
            <a:avLst/>
          </a:prstGeom>
        </p:spPr>
        <p:txBody>
          <a:bodyPr>
            <a:spAutoFit/>
          </a:bodyPr>
          <a:lstStyle/>
          <a:p>
            <a:pPr algn="just"/>
            <a:r>
              <a:rPr lang="es-ES" dirty="0">
                <a:latin typeface="Calibri" panose="020F0502020204030204" pitchFamily="34" charset="0"/>
                <a:ea typeface="Calibri" panose="020F0502020204030204" pitchFamily="34" charset="0"/>
                <a:cs typeface="Times New Roman" panose="02020603050405020304" pitchFamily="18" charset="0"/>
              </a:rPr>
              <a:t>Hace referencia a la tendencia de las personas a buscar nuevas experiencias</a:t>
            </a:r>
            <a:endParaRPr lang="es-ES" dirty="0"/>
          </a:p>
        </p:txBody>
      </p:sp>
      <p:sp>
        <p:nvSpPr>
          <p:cNvPr id="4" name="Rectángulo 3">
            <a:extLst>
              <a:ext uri="{FF2B5EF4-FFF2-40B4-BE49-F238E27FC236}">
                <a16:creationId xmlns:a16="http://schemas.microsoft.com/office/drawing/2014/main" id="{D6B4A569-8132-4B28-B2A4-7AEC1DFCEAC7}"/>
              </a:ext>
            </a:extLst>
          </p:cNvPr>
          <p:cNvSpPr/>
          <p:nvPr/>
        </p:nvSpPr>
        <p:spPr>
          <a:xfrm>
            <a:off x="3983114" y="2424839"/>
            <a:ext cx="4572000" cy="646331"/>
          </a:xfrm>
          <a:prstGeom prst="rect">
            <a:avLst/>
          </a:prstGeom>
        </p:spPr>
        <p:txBody>
          <a:bodyPr>
            <a:spAutoFit/>
          </a:bodyPr>
          <a:lstStyle/>
          <a:p>
            <a:pPr algn="just"/>
            <a:r>
              <a:rPr lang="es-ES" dirty="0">
                <a:latin typeface="Calibri" panose="020F0502020204030204" pitchFamily="34" charset="0"/>
                <a:ea typeface="Calibri" panose="020F0502020204030204" pitchFamily="34" charset="0"/>
                <a:cs typeface="Times New Roman" panose="02020603050405020304" pitchFamily="18" charset="0"/>
              </a:rPr>
              <a:t>Muestra lo centrado que estamos en los objetivos.</a:t>
            </a:r>
            <a:endParaRPr lang="es-ES" dirty="0"/>
          </a:p>
        </p:txBody>
      </p:sp>
      <p:sp>
        <p:nvSpPr>
          <p:cNvPr id="5" name="Rectángulo 4">
            <a:extLst>
              <a:ext uri="{FF2B5EF4-FFF2-40B4-BE49-F238E27FC236}">
                <a16:creationId xmlns:a16="http://schemas.microsoft.com/office/drawing/2014/main" id="{0565B692-BC61-4609-86D3-B42D175F9738}"/>
              </a:ext>
            </a:extLst>
          </p:cNvPr>
          <p:cNvSpPr/>
          <p:nvPr/>
        </p:nvSpPr>
        <p:spPr>
          <a:xfrm>
            <a:off x="3995936" y="3416862"/>
            <a:ext cx="4580485" cy="369332"/>
          </a:xfrm>
          <a:prstGeom prst="rect">
            <a:avLst/>
          </a:prstGeom>
        </p:spPr>
        <p:txBody>
          <a:bodyPr wrap="none">
            <a:spAutoFit/>
          </a:bodyPr>
          <a:lstStyle/>
          <a:p>
            <a:pPr algn="just"/>
            <a:r>
              <a:rPr lang="es-ES" dirty="0">
                <a:latin typeface="Calibri" panose="020F0502020204030204" pitchFamily="34" charset="0"/>
                <a:ea typeface="Calibri" panose="020F0502020204030204" pitchFamily="34" charset="0"/>
                <a:cs typeface="Times New Roman" panose="02020603050405020304" pitchFamily="18" charset="0"/>
              </a:rPr>
              <a:t>Es la capacidad de relacionarse con los demás. </a:t>
            </a:r>
            <a:endParaRPr lang="es-ES" dirty="0"/>
          </a:p>
        </p:txBody>
      </p:sp>
      <p:sp>
        <p:nvSpPr>
          <p:cNvPr id="7" name="Rectángulo 6">
            <a:extLst>
              <a:ext uri="{FF2B5EF4-FFF2-40B4-BE49-F238E27FC236}">
                <a16:creationId xmlns:a16="http://schemas.microsoft.com/office/drawing/2014/main" id="{205D57E6-6519-4A49-B506-99A8F7ADB9DF}"/>
              </a:ext>
            </a:extLst>
          </p:cNvPr>
          <p:cNvSpPr/>
          <p:nvPr/>
        </p:nvSpPr>
        <p:spPr>
          <a:xfrm>
            <a:off x="4004421" y="4228918"/>
            <a:ext cx="4572000" cy="646331"/>
          </a:xfrm>
          <a:prstGeom prst="rect">
            <a:avLst/>
          </a:prstGeom>
        </p:spPr>
        <p:txBody>
          <a:bodyPr>
            <a:spAutoFit/>
          </a:bodyPr>
          <a:lstStyle/>
          <a:p>
            <a:pPr algn="just"/>
            <a:r>
              <a:rPr lang="es-ES" dirty="0">
                <a:latin typeface="Calibri" panose="020F0502020204030204" pitchFamily="34" charset="0"/>
                <a:ea typeface="Calibri" panose="020F0502020204030204" pitchFamily="34" charset="0"/>
                <a:cs typeface="Times New Roman" panose="02020603050405020304" pitchFamily="18" charset="0"/>
              </a:rPr>
              <a:t>Es el grado en que una persona se muestra respetuosa, tolerante y tranquila. </a:t>
            </a:r>
            <a:endParaRPr lang="es-ES" dirty="0"/>
          </a:p>
        </p:txBody>
      </p:sp>
      <p:sp>
        <p:nvSpPr>
          <p:cNvPr id="9" name="Rectángulo 8">
            <a:extLst>
              <a:ext uri="{FF2B5EF4-FFF2-40B4-BE49-F238E27FC236}">
                <a16:creationId xmlns:a16="http://schemas.microsoft.com/office/drawing/2014/main" id="{D901DE00-E83F-4C5E-AAD6-CE0E8797D3CD}"/>
              </a:ext>
            </a:extLst>
          </p:cNvPr>
          <p:cNvSpPr/>
          <p:nvPr/>
        </p:nvSpPr>
        <p:spPr>
          <a:xfrm>
            <a:off x="3995936" y="5187464"/>
            <a:ext cx="4572000" cy="646331"/>
          </a:xfrm>
          <a:prstGeom prst="rect">
            <a:avLst/>
          </a:prstGeom>
        </p:spPr>
        <p:txBody>
          <a:bodyPr>
            <a:spAutoFit/>
          </a:bodyPr>
          <a:lstStyle/>
          <a:p>
            <a:pPr algn="just"/>
            <a:r>
              <a:rPr lang="es-ES" dirty="0">
                <a:latin typeface="Calibri" panose="020F0502020204030204" pitchFamily="34" charset="0"/>
                <a:ea typeface="Calibri" panose="020F0502020204030204" pitchFamily="34" charset="0"/>
                <a:cs typeface="Times New Roman" panose="02020603050405020304" pitchFamily="18" charset="0"/>
              </a:rPr>
              <a:t>Hace referencia a la estabilidad emocional de las personas. </a:t>
            </a:r>
            <a:endParaRPr lang="es-ES" dirty="0"/>
          </a:p>
        </p:txBody>
      </p:sp>
      <p:cxnSp>
        <p:nvCxnSpPr>
          <p:cNvPr id="11" name="Conector recto de flecha 10">
            <a:extLst>
              <a:ext uri="{FF2B5EF4-FFF2-40B4-BE49-F238E27FC236}">
                <a16:creationId xmlns:a16="http://schemas.microsoft.com/office/drawing/2014/main" id="{348E169A-5D1F-41BD-957C-DF2F9C3DF563}"/>
              </a:ext>
            </a:extLst>
          </p:cNvPr>
          <p:cNvCxnSpPr/>
          <p:nvPr/>
        </p:nvCxnSpPr>
        <p:spPr>
          <a:xfrm>
            <a:off x="3632101" y="1700808"/>
            <a:ext cx="372320" cy="0"/>
          </a:xfrm>
          <a:prstGeom prst="straightConnector1">
            <a:avLst/>
          </a:prstGeom>
          <a:ln w="57150">
            <a:solidFill>
              <a:srgbClr val="FF66FF"/>
            </a:solidFill>
            <a:tailEnd type="triangle"/>
          </a:ln>
        </p:spPr>
        <p:style>
          <a:lnRef idx="1">
            <a:schemeClr val="accent1"/>
          </a:lnRef>
          <a:fillRef idx="0">
            <a:schemeClr val="accent1"/>
          </a:fillRef>
          <a:effectRef idx="0">
            <a:schemeClr val="accent1"/>
          </a:effectRef>
          <a:fontRef idx="minor">
            <a:schemeClr val="tx1"/>
          </a:fontRef>
        </p:style>
      </p:cxnSp>
      <p:cxnSp>
        <p:nvCxnSpPr>
          <p:cNvPr id="13" name="Conector recto de flecha 12">
            <a:extLst>
              <a:ext uri="{FF2B5EF4-FFF2-40B4-BE49-F238E27FC236}">
                <a16:creationId xmlns:a16="http://schemas.microsoft.com/office/drawing/2014/main" id="{34F9C165-6B38-41BF-B49A-CAFA8B3AE155}"/>
              </a:ext>
            </a:extLst>
          </p:cNvPr>
          <p:cNvCxnSpPr/>
          <p:nvPr/>
        </p:nvCxnSpPr>
        <p:spPr>
          <a:xfrm>
            <a:off x="3632101" y="2636912"/>
            <a:ext cx="372320" cy="0"/>
          </a:xfrm>
          <a:prstGeom prst="straightConnector1">
            <a:avLst/>
          </a:prstGeom>
          <a:ln w="57150">
            <a:solidFill>
              <a:srgbClr val="92D05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Conector recto de flecha 13">
            <a:extLst>
              <a:ext uri="{FF2B5EF4-FFF2-40B4-BE49-F238E27FC236}">
                <a16:creationId xmlns:a16="http://schemas.microsoft.com/office/drawing/2014/main" id="{1EFCFFD8-21ED-468C-850C-05BBAEA69548}"/>
              </a:ext>
            </a:extLst>
          </p:cNvPr>
          <p:cNvCxnSpPr/>
          <p:nvPr/>
        </p:nvCxnSpPr>
        <p:spPr>
          <a:xfrm>
            <a:off x="3632101" y="3645024"/>
            <a:ext cx="372320" cy="0"/>
          </a:xfrm>
          <a:prstGeom prst="straightConnector1">
            <a:avLst/>
          </a:prstGeom>
          <a:ln w="5715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ector recto de flecha 14">
            <a:extLst>
              <a:ext uri="{FF2B5EF4-FFF2-40B4-BE49-F238E27FC236}">
                <a16:creationId xmlns:a16="http://schemas.microsoft.com/office/drawing/2014/main" id="{3734ABE0-B5DF-49AE-80E3-7B83F05FBD31}"/>
              </a:ext>
            </a:extLst>
          </p:cNvPr>
          <p:cNvCxnSpPr/>
          <p:nvPr/>
        </p:nvCxnSpPr>
        <p:spPr>
          <a:xfrm>
            <a:off x="3632101" y="4437112"/>
            <a:ext cx="372320" cy="0"/>
          </a:xfrm>
          <a:prstGeom prst="straightConnector1">
            <a:avLst/>
          </a:prstGeom>
          <a:ln w="5715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Conector recto de flecha 15">
            <a:extLst>
              <a:ext uri="{FF2B5EF4-FFF2-40B4-BE49-F238E27FC236}">
                <a16:creationId xmlns:a16="http://schemas.microsoft.com/office/drawing/2014/main" id="{7A4AFF0D-04D4-4CE9-9526-8325920D3072}"/>
              </a:ext>
            </a:extLst>
          </p:cNvPr>
          <p:cNvCxnSpPr/>
          <p:nvPr/>
        </p:nvCxnSpPr>
        <p:spPr>
          <a:xfrm>
            <a:off x="3632101" y="5373216"/>
            <a:ext cx="372320" cy="0"/>
          </a:xfrm>
          <a:prstGeom prst="straightConnector1">
            <a:avLst/>
          </a:prstGeom>
          <a:ln w="57150">
            <a:solidFill>
              <a:srgbClr val="CC66FF"/>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982881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3 CuadroTexto">
            <a:extLst>
              <a:ext uri="{FF2B5EF4-FFF2-40B4-BE49-F238E27FC236}">
                <a16:creationId xmlns:a16="http://schemas.microsoft.com/office/drawing/2014/main" id="{F849BA46-13E2-4FB4-93D5-B3CBC9C0C126}"/>
              </a:ext>
            </a:extLst>
          </p:cNvPr>
          <p:cNvSpPr txBox="1"/>
          <p:nvPr/>
        </p:nvSpPr>
        <p:spPr>
          <a:xfrm>
            <a:off x="0" y="214290"/>
            <a:ext cx="8786842" cy="276999"/>
          </a:xfrm>
          <a:prstGeom prst="rect">
            <a:avLst/>
          </a:prstGeom>
          <a:solidFill>
            <a:srgbClr val="339933"/>
          </a:solidFill>
        </p:spPr>
        <p:txBody>
          <a:bodyPr wrap="square" rtlCol="0">
            <a:spAutoFit/>
          </a:bodyPr>
          <a:lstStyle/>
          <a:p>
            <a:pPr algn="r"/>
            <a:r>
              <a:rPr lang="es-ES" sz="1200" b="1" dirty="0">
                <a:solidFill>
                  <a:schemeClr val="bg1"/>
                </a:solidFill>
                <a:effectLst>
                  <a:outerShdw blurRad="38100" dist="38100" dir="2700000" algn="tl">
                    <a:srgbClr val="000000">
                      <a:alpha val="43137"/>
                    </a:srgbClr>
                  </a:outerShdw>
                </a:effectLst>
                <a:latin typeface="MV Boli" pitchFamily="2" charset="0"/>
                <a:cs typeface="MV Boli" pitchFamily="2" charset="0"/>
              </a:rPr>
              <a:t>Unidad 7 – Espíritu emprendedor     </a:t>
            </a:r>
          </a:p>
        </p:txBody>
      </p:sp>
      <p:sp>
        <p:nvSpPr>
          <p:cNvPr id="8" name="4 CuadroTexto">
            <a:extLst>
              <a:ext uri="{FF2B5EF4-FFF2-40B4-BE49-F238E27FC236}">
                <a16:creationId xmlns:a16="http://schemas.microsoft.com/office/drawing/2014/main" id="{416885E8-3E3F-4424-B55D-BBC6D5CFA85A}"/>
              </a:ext>
            </a:extLst>
          </p:cNvPr>
          <p:cNvSpPr txBox="1"/>
          <p:nvPr/>
        </p:nvSpPr>
        <p:spPr>
          <a:xfrm>
            <a:off x="357158" y="6381328"/>
            <a:ext cx="8786842" cy="276999"/>
          </a:xfrm>
          <a:prstGeom prst="rect">
            <a:avLst/>
          </a:prstGeom>
          <a:solidFill>
            <a:srgbClr val="339933"/>
          </a:solidFill>
        </p:spPr>
        <p:txBody>
          <a:bodyPr wrap="square" rtlCol="0">
            <a:spAutoFit/>
          </a:bodyPr>
          <a:lstStyle/>
          <a:p>
            <a:r>
              <a:rPr lang="es-ES" sz="1200" b="1" dirty="0">
                <a:solidFill>
                  <a:schemeClr val="bg1"/>
                </a:solidFill>
                <a:effectLst>
                  <a:outerShdw blurRad="38100" dist="38100" dir="2700000" algn="tl">
                    <a:srgbClr val="000000">
                      <a:alpha val="43137"/>
                    </a:srgbClr>
                  </a:outerShdw>
                </a:effectLst>
                <a:latin typeface="MV Boli" pitchFamily="2" charset="0"/>
                <a:cs typeface="MV Boli" pitchFamily="2" charset="0"/>
              </a:rPr>
              <a:t>ECE 4º ESO                       </a:t>
            </a:r>
          </a:p>
        </p:txBody>
      </p:sp>
      <p:pic>
        <p:nvPicPr>
          <p:cNvPr id="63" name="Picture 6" descr="Ilustración del concepto de inversión vector gratuito">
            <a:extLst>
              <a:ext uri="{FF2B5EF4-FFF2-40B4-BE49-F238E27FC236}">
                <a16:creationId xmlns:a16="http://schemas.microsoft.com/office/drawing/2014/main" id="{2CF59D7E-3067-49B2-845A-8164ED3A163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58148" y="5693024"/>
            <a:ext cx="1158326" cy="115832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Página 5 | Vectores e ilustraciones de Lapiz para descargar gratis | Freepik">
            <a:extLst>
              <a:ext uri="{FF2B5EF4-FFF2-40B4-BE49-F238E27FC236}">
                <a16:creationId xmlns:a16="http://schemas.microsoft.com/office/drawing/2014/main" id="{B4AE2CAB-D766-477A-BDD3-91A3A597516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9552" y="764704"/>
            <a:ext cx="476672" cy="476672"/>
          </a:xfrm>
          <a:prstGeom prst="rect">
            <a:avLst/>
          </a:prstGeom>
          <a:noFill/>
          <a:extLst>
            <a:ext uri="{909E8E84-426E-40DD-AFC4-6F175D3DCCD1}">
              <a14:hiddenFill xmlns:a14="http://schemas.microsoft.com/office/drawing/2010/main">
                <a:solidFill>
                  <a:srgbClr val="FFFFFF"/>
                </a:solidFill>
              </a14:hiddenFill>
            </a:ext>
          </a:extLst>
        </p:spPr>
      </p:pic>
      <p:sp>
        <p:nvSpPr>
          <p:cNvPr id="2" name="Rectángulo 1">
            <a:extLst>
              <a:ext uri="{FF2B5EF4-FFF2-40B4-BE49-F238E27FC236}">
                <a16:creationId xmlns:a16="http://schemas.microsoft.com/office/drawing/2014/main" id="{3C0EA217-694B-4733-A238-B5F5674DCBCE}"/>
              </a:ext>
            </a:extLst>
          </p:cNvPr>
          <p:cNvSpPr/>
          <p:nvPr/>
        </p:nvSpPr>
        <p:spPr>
          <a:xfrm>
            <a:off x="1016224" y="840882"/>
            <a:ext cx="4062331" cy="400494"/>
          </a:xfrm>
          <a:prstGeom prst="rect">
            <a:avLst/>
          </a:prstGeom>
        </p:spPr>
        <p:txBody>
          <a:bodyPr wrap="none">
            <a:spAutoFit/>
          </a:bodyPr>
          <a:lstStyle/>
          <a:p>
            <a:pPr lvl="0" algn="just">
              <a:lnSpc>
                <a:spcPct val="115000"/>
              </a:lnSpc>
              <a:spcAft>
                <a:spcPts val="0"/>
              </a:spcAft>
              <a:buSzPts val="1400"/>
              <a:tabLst>
                <a:tab pos="1049020" algn="l"/>
              </a:tabLst>
            </a:pPr>
            <a:r>
              <a:rPr lang="es-ES" b="1" dirty="0">
                <a:solidFill>
                  <a:srgbClr val="0070C0"/>
                </a:solidFill>
                <a:latin typeface="MV Boli" panose="02000500030200090000" pitchFamily="2" charset="0"/>
                <a:ea typeface="Calibri" panose="020F0502020204030204" pitchFamily="34" charset="0"/>
                <a:cs typeface="Times New Roman" panose="02020603050405020304" pitchFamily="18" charset="0"/>
              </a:rPr>
              <a:t>¿Cómo me ven los demás? El reflejo</a:t>
            </a: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ángulo 2">
            <a:extLst>
              <a:ext uri="{FF2B5EF4-FFF2-40B4-BE49-F238E27FC236}">
                <a16:creationId xmlns:a16="http://schemas.microsoft.com/office/drawing/2014/main" id="{A1931866-260D-4E65-AEDE-1BA6F837433A}"/>
              </a:ext>
            </a:extLst>
          </p:cNvPr>
          <p:cNvSpPr/>
          <p:nvPr/>
        </p:nvSpPr>
        <p:spPr>
          <a:xfrm>
            <a:off x="1016224" y="1631593"/>
            <a:ext cx="7156176" cy="400494"/>
          </a:xfrm>
          <a:prstGeom prst="rect">
            <a:avLst/>
          </a:prstGeom>
        </p:spPr>
        <p:txBody>
          <a:bodyPr wrap="square">
            <a:spAutoFit/>
          </a:bodyPr>
          <a:lstStyle/>
          <a:p>
            <a:pPr lvl="0" algn="just">
              <a:lnSpc>
                <a:spcPct val="115000"/>
              </a:lnSpc>
              <a:spcAft>
                <a:spcPts val="0"/>
              </a:spcAft>
              <a:buSzPts val="1400"/>
              <a:tabLst>
                <a:tab pos="1049020" algn="l"/>
              </a:tabLst>
            </a:pPr>
            <a:r>
              <a:rPr lang="es-ES" b="1" dirty="0">
                <a:solidFill>
                  <a:srgbClr val="0070C0"/>
                </a:solidFill>
                <a:latin typeface="MV Boli" panose="02000500030200090000" pitchFamily="2" charset="0"/>
                <a:ea typeface="Calibri" panose="020F0502020204030204" pitchFamily="34" charset="0"/>
                <a:cs typeface="Times New Roman" panose="02020603050405020304" pitchFamily="18" charset="0"/>
              </a:rPr>
              <a:t>¿Por qué somos así? Valores, creencias y comportamiento</a:t>
            </a: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Picture 2" descr="Página 5 | Vectores e ilustraciones de Lapiz para descargar gratis | Freepik">
            <a:extLst>
              <a:ext uri="{FF2B5EF4-FFF2-40B4-BE49-F238E27FC236}">
                <a16:creationId xmlns:a16="http://schemas.microsoft.com/office/drawing/2014/main" id="{72E7D94F-1AE0-4958-A13B-E00A28F9B09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7089" y="1567183"/>
            <a:ext cx="476672" cy="476672"/>
          </a:xfrm>
          <a:prstGeom prst="rect">
            <a:avLst/>
          </a:prstGeom>
          <a:noFill/>
          <a:extLst>
            <a:ext uri="{909E8E84-426E-40DD-AFC4-6F175D3DCCD1}">
              <a14:hiddenFill xmlns:a14="http://schemas.microsoft.com/office/drawing/2010/main">
                <a:solidFill>
                  <a:srgbClr val="FFFFFF"/>
                </a:solidFill>
              </a14:hiddenFill>
            </a:ext>
          </a:extLst>
        </p:spPr>
      </p:pic>
      <p:sp>
        <p:nvSpPr>
          <p:cNvPr id="4" name="Rectángulo 3">
            <a:extLst>
              <a:ext uri="{FF2B5EF4-FFF2-40B4-BE49-F238E27FC236}">
                <a16:creationId xmlns:a16="http://schemas.microsoft.com/office/drawing/2014/main" id="{FA0A463D-A4F0-4EF4-8E32-EDF999706107}"/>
              </a:ext>
            </a:extLst>
          </p:cNvPr>
          <p:cNvSpPr/>
          <p:nvPr/>
        </p:nvSpPr>
        <p:spPr>
          <a:xfrm>
            <a:off x="1016224" y="2154688"/>
            <a:ext cx="7516216" cy="2634567"/>
          </a:xfrm>
          <a:prstGeom prst="rect">
            <a:avLst/>
          </a:prstGeom>
        </p:spPr>
        <p:txBody>
          <a:bodyPr wrap="square">
            <a:spAutoFit/>
          </a:bodyPr>
          <a:lstStyle/>
          <a:p>
            <a:pPr marL="342900" lvl="0" indent="-342900" algn="just">
              <a:lnSpc>
                <a:spcPct val="115000"/>
              </a:lnSpc>
              <a:spcBef>
                <a:spcPts val="600"/>
              </a:spcBef>
              <a:spcAft>
                <a:spcPts val="0"/>
              </a:spcAft>
              <a:buFont typeface="Symbol" panose="05050102010706020507" pitchFamily="18" charset="2"/>
              <a:buChar char=""/>
              <a:tabLst>
                <a:tab pos="1049020" algn="l"/>
              </a:tabLst>
            </a:pPr>
            <a:r>
              <a:rPr lang="es-ES" b="1" dirty="0">
                <a:latin typeface="Calibri" panose="020F0502020204030204" pitchFamily="34" charset="0"/>
                <a:ea typeface="Calibri" panose="020F0502020204030204" pitchFamily="34" charset="0"/>
                <a:cs typeface="Times New Roman" panose="02020603050405020304" pitchFamily="18" charset="0"/>
              </a:rPr>
              <a:t>Los valores.</a:t>
            </a:r>
            <a:r>
              <a:rPr lang="es-ES" dirty="0">
                <a:latin typeface="Calibri" panose="020F0502020204030204" pitchFamily="34" charset="0"/>
                <a:ea typeface="Calibri" panose="020F0502020204030204" pitchFamily="34" charset="0"/>
                <a:cs typeface="Times New Roman" panose="02020603050405020304" pitchFamily="18" charset="0"/>
              </a:rPr>
              <a:t> Son todo aquello que es muy importante para nosotros: la sinceridad, el respeto, la humildad, la gratitud, la bondad, la lealtad, la familia, el dinero etc.</a:t>
            </a:r>
            <a:endParaRPr lang="es-ES"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Bef>
                <a:spcPts val="600"/>
              </a:spcBef>
              <a:spcAft>
                <a:spcPts val="0"/>
              </a:spcAft>
              <a:buFont typeface="Symbol" panose="05050102010706020507" pitchFamily="18" charset="2"/>
              <a:buChar char=""/>
              <a:tabLst>
                <a:tab pos="1049020" algn="l"/>
              </a:tabLst>
            </a:pPr>
            <a:r>
              <a:rPr lang="es-ES" b="1" dirty="0">
                <a:latin typeface="Calibri" panose="020F0502020204030204" pitchFamily="34" charset="0"/>
                <a:ea typeface="Calibri" panose="020F0502020204030204" pitchFamily="34" charset="0"/>
                <a:cs typeface="Times New Roman" panose="02020603050405020304" pitchFamily="18" charset="0"/>
              </a:rPr>
              <a:t>Las creencias.</a:t>
            </a:r>
            <a:r>
              <a:rPr lang="es-ES" dirty="0">
                <a:latin typeface="Calibri" panose="020F0502020204030204" pitchFamily="34" charset="0"/>
                <a:ea typeface="Calibri" panose="020F0502020204030204" pitchFamily="34" charset="0"/>
                <a:cs typeface="Times New Roman" panose="02020603050405020304" pitchFamily="18" charset="0"/>
              </a:rPr>
              <a:t> Son pensamientos que tenemos de algunas cuestiones y están relacionados con nuestros valores. </a:t>
            </a:r>
            <a:endParaRPr lang="es-E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tabLst>
                <a:tab pos="1049020" algn="l"/>
              </a:tabLst>
            </a:pPr>
            <a:r>
              <a:rPr lang="es-ES" dirty="0">
                <a:latin typeface="Calibri" panose="020F0502020204030204" pitchFamily="34" charset="0"/>
                <a:ea typeface="Calibri" panose="020F0502020204030204" pitchFamily="34" charset="0"/>
                <a:cs typeface="Times New Roman" panose="02020603050405020304" pitchFamily="18" charset="0"/>
              </a:rPr>
              <a:t> </a:t>
            </a:r>
            <a:endParaRPr lang="es-ES" sz="1600" dirty="0">
              <a:latin typeface="Calibri" panose="020F0502020204030204" pitchFamily="34" charset="0"/>
              <a:ea typeface="Calibri" panose="020F0502020204030204" pitchFamily="34" charset="0"/>
              <a:cs typeface="Times New Roman" panose="02020603050405020304" pitchFamily="18" charset="0"/>
            </a:endParaRPr>
          </a:p>
          <a:p>
            <a:r>
              <a:rPr lang="es-ES" dirty="0">
                <a:latin typeface="Calibri" panose="020F0502020204030204" pitchFamily="34" charset="0"/>
                <a:ea typeface="Calibri" panose="020F0502020204030204" pitchFamily="34" charset="0"/>
                <a:cs typeface="Times New Roman" panose="02020603050405020304" pitchFamily="18" charset="0"/>
              </a:rPr>
              <a:t>Podemos decir que nuestras creencias están relacionadas con nuestros valores y ambos marcan el porqué de </a:t>
            </a:r>
            <a:r>
              <a:rPr lang="es-ES" b="1" dirty="0">
                <a:latin typeface="Calibri" panose="020F0502020204030204" pitchFamily="34" charset="0"/>
                <a:ea typeface="Calibri" panose="020F0502020204030204" pitchFamily="34" charset="0"/>
                <a:cs typeface="Times New Roman" panose="02020603050405020304" pitchFamily="18" charset="0"/>
              </a:rPr>
              <a:t>nuestro comportamiento</a:t>
            </a:r>
            <a:r>
              <a:rPr lang="es-ES" dirty="0">
                <a:latin typeface="Calibri" panose="020F0502020204030204" pitchFamily="34" charset="0"/>
                <a:ea typeface="Calibri" panose="020F0502020204030204" pitchFamily="34" charset="0"/>
                <a:cs typeface="Times New Roman" panose="02020603050405020304" pitchFamily="18" charset="0"/>
              </a:rPr>
              <a:t>. </a:t>
            </a:r>
            <a:endParaRPr lang="es-ES" dirty="0"/>
          </a:p>
        </p:txBody>
      </p:sp>
      <p:pic>
        <p:nvPicPr>
          <p:cNvPr id="10" name="Picture 2" descr="Página 5 | Vectores e ilustraciones de Lapiz para descargar gratis | Freepik">
            <a:extLst>
              <a:ext uri="{FF2B5EF4-FFF2-40B4-BE49-F238E27FC236}">
                <a16:creationId xmlns:a16="http://schemas.microsoft.com/office/drawing/2014/main" id="{2D275EE4-B93D-40F0-AA5C-D1ED8A81892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7089" y="5052481"/>
            <a:ext cx="476672" cy="476672"/>
          </a:xfrm>
          <a:prstGeom prst="rect">
            <a:avLst/>
          </a:prstGeom>
          <a:noFill/>
          <a:extLst>
            <a:ext uri="{909E8E84-426E-40DD-AFC4-6F175D3DCCD1}">
              <a14:hiddenFill xmlns:a14="http://schemas.microsoft.com/office/drawing/2010/main">
                <a:solidFill>
                  <a:srgbClr val="FFFFFF"/>
                </a:solidFill>
              </a14:hiddenFill>
            </a:ext>
          </a:extLst>
        </p:spPr>
      </p:pic>
      <p:sp>
        <p:nvSpPr>
          <p:cNvPr id="7" name="Rectángulo 6">
            <a:extLst>
              <a:ext uri="{FF2B5EF4-FFF2-40B4-BE49-F238E27FC236}">
                <a16:creationId xmlns:a16="http://schemas.microsoft.com/office/drawing/2014/main" id="{BADD941E-885F-4B94-81C5-A2C5C249BCE3}"/>
              </a:ext>
            </a:extLst>
          </p:cNvPr>
          <p:cNvSpPr/>
          <p:nvPr/>
        </p:nvSpPr>
        <p:spPr>
          <a:xfrm>
            <a:off x="1016224" y="5094235"/>
            <a:ext cx="4572000" cy="400494"/>
          </a:xfrm>
          <a:prstGeom prst="rect">
            <a:avLst/>
          </a:prstGeom>
        </p:spPr>
        <p:txBody>
          <a:bodyPr>
            <a:spAutoFit/>
          </a:bodyPr>
          <a:lstStyle/>
          <a:p>
            <a:pPr lvl="0" algn="just">
              <a:lnSpc>
                <a:spcPct val="115000"/>
              </a:lnSpc>
              <a:spcAft>
                <a:spcPts val="0"/>
              </a:spcAft>
              <a:buSzPts val="1400"/>
              <a:tabLst>
                <a:tab pos="1049020" algn="l"/>
              </a:tabLst>
            </a:pPr>
            <a:r>
              <a:rPr lang="es-ES" b="1" dirty="0">
                <a:solidFill>
                  <a:srgbClr val="0070C0"/>
                </a:solidFill>
                <a:latin typeface="MV Boli" panose="02000500030200090000" pitchFamily="2" charset="0"/>
                <a:ea typeface="Calibri" panose="020F0502020204030204" pitchFamily="34" charset="0"/>
                <a:cs typeface="Times New Roman" panose="02020603050405020304" pitchFamily="18" charset="0"/>
              </a:rPr>
              <a:t>¿Qué soy capaz de hacer? Mis habilidades</a:t>
            </a: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00829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3 CuadroTexto">
            <a:extLst>
              <a:ext uri="{FF2B5EF4-FFF2-40B4-BE49-F238E27FC236}">
                <a16:creationId xmlns:a16="http://schemas.microsoft.com/office/drawing/2014/main" id="{F849BA46-13E2-4FB4-93D5-B3CBC9C0C126}"/>
              </a:ext>
            </a:extLst>
          </p:cNvPr>
          <p:cNvSpPr txBox="1"/>
          <p:nvPr/>
        </p:nvSpPr>
        <p:spPr>
          <a:xfrm>
            <a:off x="0" y="214290"/>
            <a:ext cx="8786842" cy="276999"/>
          </a:xfrm>
          <a:prstGeom prst="rect">
            <a:avLst/>
          </a:prstGeom>
          <a:solidFill>
            <a:srgbClr val="339933"/>
          </a:solidFill>
        </p:spPr>
        <p:txBody>
          <a:bodyPr wrap="square" rtlCol="0">
            <a:spAutoFit/>
          </a:bodyPr>
          <a:lstStyle/>
          <a:p>
            <a:pPr algn="r"/>
            <a:r>
              <a:rPr lang="es-ES" sz="1200" b="1" dirty="0">
                <a:solidFill>
                  <a:schemeClr val="bg1"/>
                </a:solidFill>
                <a:effectLst>
                  <a:outerShdw blurRad="38100" dist="38100" dir="2700000" algn="tl">
                    <a:srgbClr val="000000">
                      <a:alpha val="43137"/>
                    </a:srgbClr>
                  </a:outerShdw>
                </a:effectLst>
                <a:latin typeface="MV Boli" pitchFamily="2" charset="0"/>
                <a:cs typeface="MV Boli" pitchFamily="2" charset="0"/>
              </a:rPr>
              <a:t>Unidad 7 – Espíritu emprendedor     </a:t>
            </a:r>
          </a:p>
        </p:txBody>
      </p:sp>
      <p:sp>
        <p:nvSpPr>
          <p:cNvPr id="8" name="4 CuadroTexto">
            <a:extLst>
              <a:ext uri="{FF2B5EF4-FFF2-40B4-BE49-F238E27FC236}">
                <a16:creationId xmlns:a16="http://schemas.microsoft.com/office/drawing/2014/main" id="{416885E8-3E3F-4424-B55D-BBC6D5CFA85A}"/>
              </a:ext>
            </a:extLst>
          </p:cNvPr>
          <p:cNvSpPr txBox="1"/>
          <p:nvPr/>
        </p:nvSpPr>
        <p:spPr>
          <a:xfrm>
            <a:off x="357158" y="6381328"/>
            <a:ext cx="8786842" cy="276999"/>
          </a:xfrm>
          <a:prstGeom prst="rect">
            <a:avLst/>
          </a:prstGeom>
          <a:solidFill>
            <a:srgbClr val="339933"/>
          </a:solidFill>
        </p:spPr>
        <p:txBody>
          <a:bodyPr wrap="square" rtlCol="0">
            <a:spAutoFit/>
          </a:bodyPr>
          <a:lstStyle/>
          <a:p>
            <a:r>
              <a:rPr lang="es-ES" sz="1200" b="1" dirty="0">
                <a:solidFill>
                  <a:schemeClr val="bg1"/>
                </a:solidFill>
                <a:effectLst>
                  <a:outerShdw blurRad="38100" dist="38100" dir="2700000" algn="tl">
                    <a:srgbClr val="000000">
                      <a:alpha val="43137"/>
                    </a:srgbClr>
                  </a:outerShdw>
                </a:effectLst>
                <a:latin typeface="MV Boli" pitchFamily="2" charset="0"/>
                <a:cs typeface="MV Boli" pitchFamily="2" charset="0"/>
              </a:rPr>
              <a:t>ECE 4º ESO                       </a:t>
            </a:r>
          </a:p>
        </p:txBody>
      </p:sp>
      <p:pic>
        <p:nvPicPr>
          <p:cNvPr id="63" name="Picture 6" descr="Ilustración del concepto de inversión vector gratuito">
            <a:extLst>
              <a:ext uri="{FF2B5EF4-FFF2-40B4-BE49-F238E27FC236}">
                <a16:creationId xmlns:a16="http://schemas.microsoft.com/office/drawing/2014/main" id="{2CF59D7E-3067-49B2-845A-8164ED3A163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58148" y="5693024"/>
            <a:ext cx="1158326" cy="1158326"/>
          </a:xfrm>
          <a:prstGeom prst="rect">
            <a:avLst/>
          </a:prstGeom>
          <a:noFill/>
          <a:extLst>
            <a:ext uri="{909E8E84-426E-40DD-AFC4-6F175D3DCCD1}">
              <a14:hiddenFill xmlns:a14="http://schemas.microsoft.com/office/drawing/2010/main">
                <a:solidFill>
                  <a:srgbClr val="FFFFFF"/>
                </a:solidFill>
              </a14:hiddenFill>
            </a:ext>
          </a:extLst>
        </p:spPr>
      </p:pic>
      <p:sp>
        <p:nvSpPr>
          <p:cNvPr id="5" name="Rectángulo 4">
            <a:extLst>
              <a:ext uri="{FF2B5EF4-FFF2-40B4-BE49-F238E27FC236}">
                <a16:creationId xmlns:a16="http://schemas.microsoft.com/office/drawing/2014/main" id="{3E866AD0-B2AB-42D3-96FD-5CDAACF30C86}"/>
              </a:ext>
            </a:extLst>
          </p:cNvPr>
          <p:cNvSpPr/>
          <p:nvPr/>
        </p:nvSpPr>
        <p:spPr>
          <a:xfrm>
            <a:off x="971600" y="979346"/>
            <a:ext cx="2981907" cy="400494"/>
          </a:xfrm>
          <a:prstGeom prst="rect">
            <a:avLst/>
          </a:prstGeom>
        </p:spPr>
        <p:txBody>
          <a:bodyPr wrap="none">
            <a:spAutoFit/>
          </a:bodyPr>
          <a:lstStyle/>
          <a:p>
            <a:pPr lvl="0" algn="just">
              <a:lnSpc>
                <a:spcPct val="115000"/>
              </a:lnSpc>
              <a:spcAft>
                <a:spcPts val="0"/>
              </a:spcAft>
              <a:buSzPts val="1400"/>
              <a:tabLst>
                <a:tab pos="1049020" algn="l"/>
              </a:tabLst>
            </a:pPr>
            <a:r>
              <a:rPr lang="es-ES" b="1" dirty="0">
                <a:solidFill>
                  <a:srgbClr val="0070C0"/>
                </a:solidFill>
                <a:latin typeface="MV Boli" panose="02000500030200090000" pitchFamily="2" charset="0"/>
                <a:ea typeface="Calibri" panose="020F0502020204030204" pitchFamily="34" charset="0"/>
                <a:cs typeface="Times New Roman" panose="02020603050405020304" pitchFamily="18" charset="0"/>
              </a:rPr>
              <a:t>¿Qué es lo que me gusta?</a:t>
            </a: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2" descr="Página 5 | Vectores e ilustraciones de Lapiz para descargar gratis | Freepik">
            <a:extLst>
              <a:ext uri="{FF2B5EF4-FFF2-40B4-BE49-F238E27FC236}">
                <a16:creationId xmlns:a16="http://schemas.microsoft.com/office/drawing/2014/main" id="{CBB079C4-620E-4C40-9850-37C4603DE33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7391" y="897072"/>
            <a:ext cx="476672" cy="47667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Página 5 | Vectores e ilustraciones de Lapiz para descargar gratis | Freepik">
            <a:extLst>
              <a:ext uri="{FF2B5EF4-FFF2-40B4-BE49-F238E27FC236}">
                <a16:creationId xmlns:a16="http://schemas.microsoft.com/office/drawing/2014/main" id="{4B9C8321-12DC-4D91-BA36-C8C3AD496BB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7391" y="1623465"/>
            <a:ext cx="476672" cy="476672"/>
          </a:xfrm>
          <a:prstGeom prst="rect">
            <a:avLst/>
          </a:prstGeom>
          <a:noFill/>
          <a:extLst>
            <a:ext uri="{909E8E84-426E-40DD-AFC4-6F175D3DCCD1}">
              <a14:hiddenFill xmlns:a14="http://schemas.microsoft.com/office/drawing/2010/main">
                <a:solidFill>
                  <a:srgbClr val="FFFFFF"/>
                </a:solidFill>
              </a14:hiddenFill>
            </a:ext>
          </a:extLst>
        </p:spPr>
      </p:pic>
      <p:sp>
        <p:nvSpPr>
          <p:cNvPr id="2" name="Rectángulo 1">
            <a:extLst>
              <a:ext uri="{FF2B5EF4-FFF2-40B4-BE49-F238E27FC236}">
                <a16:creationId xmlns:a16="http://schemas.microsoft.com/office/drawing/2014/main" id="{092E398F-FEE4-47E3-8680-92B4A554D1F5}"/>
              </a:ext>
            </a:extLst>
          </p:cNvPr>
          <p:cNvSpPr/>
          <p:nvPr/>
        </p:nvSpPr>
        <p:spPr>
          <a:xfrm>
            <a:off x="971600" y="1661554"/>
            <a:ext cx="5572148" cy="400494"/>
          </a:xfrm>
          <a:prstGeom prst="rect">
            <a:avLst/>
          </a:prstGeom>
        </p:spPr>
        <p:txBody>
          <a:bodyPr wrap="square">
            <a:spAutoFit/>
          </a:bodyPr>
          <a:lstStyle/>
          <a:p>
            <a:pPr lvl="0" algn="just">
              <a:lnSpc>
                <a:spcPct val="115000"/>
              </a:lnSpc>
              <a:spcAft>
                <a:spcPts val="0"/>
              </a:spcAft>
              <a:buSzPts val="1400"/>
              <a:tabLst>
                <a:tab pos="1049020" algn="l"/>
              </a:tabLst>
            </a:pPr>
            <a:r>
              <a:rPr lang="es-ES" b="1" dirty="0">
                <a:solidFill>
                  <a:srgbClr val="0070C0"/>
                </a:solidFill>
                <a:latin typeface="MV Boli" panose="02000500030200090000" pitchFamily="2" charset="0"/>
                <a:ea typeface="Calibri" panose="020F0502020204030204" pitchFamily="34" charset="0"/>
                <a:cs typeface="Times New Roman" panose="02020603050405020304" pitchFamily="18" charset="0"/>
              </a:rPr>
              <a:t>¿Qué es lo que quiero? Mis prioridades y metas</a:t>
            </a: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ángulo 2">
            <a:extLst>
              <a:ext uri="{FF2B5EF4-FFF2-40B4-BE49-F238E27FC236}">
                <a16:creationId xmlns:a16="http://schemas.microsoft.com/office/drawing/2014/main" id="{629C4445-26B9-4A9E-90FE-C77AF93B581E}"/>
              </a:ext>
            </a:extLst>
          </p:cNvPr>
          <p:cNvSpPr/>
          <p:nvPr/>
        </p:nvSpPr>
        <p:spPr>
          <a:xfrm>
            <a:off x="251520" y="2588194"/>
            <a:ext cx="4572000" cy="400494"/>
          </a:xfrm>
          <a:prstGeom prst="rect">
            <a:avLst/>
          </a:prstGeom>
        </p:spPr>
        <p:txBody>
          <a:bodyPr>
            <a:spAutoFit/>
          </a:bodyPr>
          <a:lstStyle/>
          <a:p>
            <a:pPr marL="228600" algn="just">
              <a:lnSpc>
                <a:spcPct val="115000"/>
              </a:lnSpc>
              <a:spcAft>
                <a:spcPts val="0"/>
              </a:spcAft>
              <a:tabLst>
                <a:tab pos="1049020" algn="l"/>
              </a:tabLst>
            </a:pPr>
            <a:r>
              <a:rPr lang="es-ES" b="1" dirty="0">
                <a:solidFill>
                  <a:srgbClr val="339933"/>
                </a:solidFill>
                <a:latin typeface="MV Boli" panose="02000500030200090000" pitchFamily="2" charset="0"/>
                <a:ea typeface="Calibri" panose="020F0502020204030204" pitchFamily="34" charset="0"/>
                <a:cs typeface="MV Boli" panose="02000500030200090000" pitchFamily="2" charset="0"/>
              </a:rPr>
              <a:t>B. </a:t>
            </a:r>
            <a:r>
              <a:rPr lang="es-ES" b="1" dirty="0">
                <a:solidFill>
                  <a:srgbClr val="339933"/>
                </a:solidFill>
                <a:latin typeface="MV Boli" panose="02000500030200090000" pitchFamily="2" charset="0"/>
                <a:ea typeface="Calibri" panose="020F0502020204030204" pitchFamily="34" charset="0"/>
                <a:cs typeface="Times New Roman" panose="02020603050405020304" pitchFamily="18" charset="0"/>
              </a:rPr>
              <a:t>AUTOESTIMA Y AUTOCONFIANZA</a:t>
            </a: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Rectángulo 3">
            <a:extLst>
              <a:ext uri="{FF2B5EF4-FFF2-40B4-BE49-F238E27FC236}">
                <a16:creationId xmlns:a16="http://schemas.microsoft.com/office/drawing/2014/main" id="{1DFBFA7D-66E7-4705-B89C-89F5426A7A85}"/>
              </a:ext>
            </a:extLst>
          </p:cNvPr>
          <p:cNvSpPr/>
          <p:nvPr/>
        </p:nvSpPr>
        <p:spPr>
          <a:xfrm>
            <a:off x="579533" y="3610520"/>
            <a:ext cx="3992467" cy="1347805"/>
          </a:xfrm>
          <a:prstGeom prst="rect">
            <a:avLst/>
          </a:prstGeom>
        </p:spPr>
        <p:txBody>
          <a:bodyPr wrap="square">
            <a:spAutoFit/>
          </a:bodyPr>
          <a:lstStyle/>
          <a:p>
            <a:pPr algn="just">
              <a:lnSpc>
                <a:spcPct val="115000"/>
              </a:lnSpc>
              <a:spcAft>
                <a:spcPts val="0"/>
              </a:spcAft>
              <a:tabLst>
                <a:tab pos="1049020" algn="l"/>
              </a:tabLst>
            </a:pPr>
            <a:r>
              <a:rPr lang="es-ES" dirty="0">
                <a:latin typeface="Calibri" panose="020F0502020204030204" pitchFamily="34" charset="0"/>
                <a:ea typeface="Calibri" panose="020F0502020204030204" pitchFamily="34" charset="0"/>
                <a:cs typeface="Times New Roman" panose="02020603050405020304" pitchFamily="18" charset="0"/>
              </a:rPr>
              <a:t>La </a:t>
            </a:r>
            <a:r>
              <a:rPr lang="es-ES" b="1" dirty="0">
                <a:latin typeface="Calibri" panose="020F0502020204030204" pitchFamily="34" charset="0"/>
                <a:ea typeface="Calibri" panose="020F0502020204030204" pitchFamily="34" charset="0"/>
                <a:cs typeface="Times New Roman" panose="02020603050405020304" pitchFamily="18" charset="0"/>
              </a:rPr>
              <a:t>autoestima</a:t>
            </a:r>
            <a:r>
              <a:rPr lang="es-ES" dirty="0">
                <a:latin typeface="Calibri" panose="020F0502020204030204" pitchFamily="34" charset="0"/>
                <a:ea typeface="Calibri" panose="020F0502020204030204" pitchFamily="34" charset="0"/>
                <a:cs typeface="Times New Roman" panose="02020603050405020304" pitchFamily="18" charset="0"/>
              </a:rPr>
              <a:t> es la valoración, positiva o negativa, que una persona hace de sí misma en función de sus pensamientos, sentimientos y experiencias. </a:t>
            </a: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5" name="Rectángulo 14">
            <a:extLst>
              <a:ext uri="{FF2B5EF4-FFF2-40B4-BE49-F238E27FC236}">
                <a16:creationId xmlns:a16="http://schemas.microsoft.com/office/drawing/2014/main" id="{3AF07A18-48FC-4CA5-B40F-DFECA3B7C671}"/>
              </a:ext>
            </a:extLst>
          </p:cNvPr>
          <p:cNvSpPr/>
          <p:nvPr/>
        </p:nvSpPr>
        <p:spPr>
          <a:xfrm>
            <a:off x="3703956" y="5279358"/>
            <a:ext cx="5102617" cy="369332"/>
          </a:xfrm>
          <a:prstGeom prst="rect">
            <a:avLst/>
          </a:prstGeom>
        </p:spPr>
        <p:txBody>
          <a:bodyPr wrap="square">
            <a:spAutoFit/>
          </a:bodyPr>
          <a:lstStyle/>
          <a:p>
            <a:r>
              <a:rPr lang="es-ES" b="1" dirty="0">
                <a:solidFill>
                  <a:srgbClr val="0F0F0F"/>
                </a:solidFill>
                <a:latin typeface="Ink Free" panose="03080402000500000000" pitchFamily="66" charset="0"/>
                <a:hlinkClick r:id="rId4"/>
              </a:rPr>
              <a:t>Vid. </a:t>
            </a:r>
            <a:r>
              <a:rPr lang="es-ES" b="1" dirty="0" err="1">
                <a:solidFill>
                  <a:srgbClr val="0F0F0F"/>
                </a:solidFill>
                <a:latin typeface="Ink Free" panose="03080402000500000000" pitchFamily="66" charset="0"/>
                <a:hlinkClick r:id="rId4"/>
              </a:rPr>
              <a:t>Merlí</a:t>
            </a:r>
            <a:r>
              <a:rPr lang="es-ES" b="1" dirty="0">
                <a:solidFill>
                  <a:srgbClr val="0F0F0F"/>
                </a:solidFill>
                <a:latin typeface="Ink Free" panose="03080402000500000000" pitchFamily="66" charset="0"/>
                <a:hlinkClick r:id="rId4"/>
              </a:rPr>
              <a:t> - Escena del billete - Y tú, ¿cuánto vales?</a:t>
            </a:r>
            <a:endParaRPr lang="es-ES" b="1" i="0" dirty="0">
              <a:solidFill>
                <a:srgbClr val="0F0F0F"/>
              </a:solidFill>
              <a:effectLst/>
              <a:latin typeface="Ink Free" panose="03080402000500000000" pitchFamily="66" charset="0"/>
            </a:endParaRPr>
          </a:p>
        </p:txBody>
      </p:sp>
      <p:pic>
        <p:nvPicPr>
          <p:cNvPr id="16" name="Picture 2" descr="Merlí - Escena del billete - Y tú, ¿cuánto vales? | PSICOMANÍA - YouTube">
            <a:extLst>
              <a:ext uri="{FF2B5EF4-FFF2-40B4-BE49-F238E27FC236}">
                <a16:creationId xmlns:a16="http://schemas.microsoft.com/office/drawing/2014/main" id="{E20CF8DE-C71A-481E-8236-FC8182C8891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23520" y="3114905"/>
            <a:ext cx="3623531" cy="2038236"/>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7" name="Picture 2" descr="Icono de reproductor de youtube">
            <a:extLst>
              <a:ext uri="{FF2B5EF4-FFF2-40B4-BE49-F238E27FC236}">
                <a16:creationId xmlns:a16="http://schemas.microsoft.com/office/drawing/2014/main" id="{8E61B086-0814-42DD-9355-574AC83B03B0}"/>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035016" y="5199383"/>
            <a:ext cx="574945" cy="5749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70610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3 CuadroTexto">
            <a:extLst>
              <a:ext uri="{FF2B5EF4-FFF2-40B4-BE49-F238E27FC236}">
                <a16:creationId xmlns:a16="http://schemas.microsoft.com/office/drawing/2014/main" id="{F849BA46-13E2-4FB4-93D5-B3CBC9C0C126}"/>
              </a:ext>
            </a:extLst>
          </p:cNvPr>
          <p:cNvSpPr txBox="1"/>
          <p:nvPr/>
        </p:nvSpPr>
        <p:spPr>
          <a:xfrm>
            <a:off x="0" y="214290"/>
            <a:ext cx="8786842" cy="276999"/>
          </a:xfrm>
          <a:prstGeom prst="rect">
            <a:avLst/>
          </a:prstGeom>
          <a:solidFill>
            <a:srgbClr val="339933"/>
          </a:solidFill>
          <a:ln>
            <a:solidFill>
              <a:srgbClr val="339933"/>
            </a:solidFill>
          </a:ln>
        </p:spPr>
        <p:txBody>
          <a:bodyPr wrap="square" rtlCol="0">
            <a:spAutoFit/>
          </a:bodyPr>
          <a:lstStyle/>
          <a:p>
            <a:pPr algn="r"/>
            <a:r>
              <a:rPr lang="es-ES" sz="1200" b="1" dirty="0">
                <a:solidFill>
                  <a:schemeClr val="bg1"/>
                </a:solidFill>
                <a:effectLst>
                  <a:outerShdw blurRad="38100" dist="38100" dir="2700000" algn="tl">
                    <a:srgbClr val="000000">
                      <a:alpha val="43137"/>
                    </a:srgbClr>
                  </a:outerShdw>
                </a:effectLst>
                <a:latin typeface="MV Boli" pitchFamily="2" charset="0"/>
                <a:cs typeface="MV Boli" pitchFamily="2" charset="0"/>
              </a:rPr>
              <a:t>Unidad 7 – El espíritu emprendedor    </a:t>
            </a:r>
          </a:p>
        </p:txBody>
      </p:sp>
      <p:sp>
        <p:nvSpPr>
          <p:cNvPr id="8" name="4 CuadroTexto">
            <a:extLst>
              <a:ext uri="{FF2B5EF4-FFF2-40B4-BE49-F238E27FC236}">
                <a16:creationId xmlns:a16="http://schemas.microsoft.com/office/drawing/2014/main" id="{416885E8-3E3F-4424-B55D-BBC6D5CFA85A}"/>
              </a:ext>
            </a:extLst>
          </p:cNvPr>
          <p:cNvSpPr txBox="1"/>
          <p:nvPr/>
        </p:nvSpPr>
        <p:spPr>
          <a:xfrm>
            <a:off x="357158" y="6381328"/>
            <a:ext cx="8786842" cy="276999"/>
          </a:xfrm>
          <a:prstGeom prst="rect">
            <a:avLst/>
          </a:prstGeom>
          <a:solidFill>
            <a:srgbClr val="339933"/>
          </a:solidFill>
        </p:spPr>
        <p:txBody>
          <a:bodyPr wrap="square" rtlCol="0">
            <a:spAutoFit/>
          </a:bodyPr>
          <a:lstStyle/>
          <a:p>
            <a:r>
              <a:rPr lang="es-ES" sz="1200" b="1" dirty="0">
                <a:solidFill>
                  <a:schemeClr val="bg1"/>
                </a:solidFill>
                <a:effectLst>
                  <a:outerShdw blurRad="38100" dist="38100" dir="2700000" algn="tl">
                    <a:srgbClr val="000000">
                      <a:alpha val="43137"/>
                    </a:srgbClr>
                  </a:outerShdw>
                </a:effectLst>
                <a:latin typeface="MV Boli" pitchFamily="2" charset="0"/>
                <a:cs typeface="MV Boli" pitchFamily="2" charset="0"/>
              </a:rPr>
              <a:t>ECE 4º ESO                       </a:t>
            </a:r>
          </a:p>
        </p:txBody>
      </p:sp>
      <p:pic>
        <p:nvPicPr>
          <p:cNvPr id="63" name="Picture 6" descr="Ilustración del concepto de inversión vector gratuito">
            <a:extLst>
              <a:ext uri="{FF2B5EF4-FFF2-40B4-BE49-F238E27FC236}">
                <a16:creationId xmlns:a16="http://schemas.microsoft.com/office/drawing/2014/main" id="{2CF59D7E-3067-49B2-845A-8164ED3A163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58148" y="5693024"/>
            <a:ext cx="1158326" cy="1158326"/>
          </a:xfrm>
          <a:prstGeom prst="rect">
            <a:avLst/>
          </a:prstGeom>
          <a:noFill/>
          <a:extLst>
            <a:ext uri="{909E8E84-426E-40DD-AFC4-6F175D3DCCD1}">
              <a14:hiddenFill xmlns:a14="http://schemas.microsoft.com/office/drawing/2010/main">
                <a:solidFill>
                  <a:srgbClr val="FFFFFF"/>
                </a:solidFill>
              </a14:hiddenFill>
            </a:ext>
          </a:extLst>
        </p:spPr>
      </p:pic>
      <p:sp>
        <p:nvSpPr>
          <p:cNvPr id="64" name="3 Esquina doblada">
            <a:extLst>
              <a:ext uri="{FF2B5EF4-FFF2-40B4-BE49-F238E27FC236}">
                <a16:creationId xmlns:a16="http://schemas.microsoft.com/office/drawing/2014/main" id="{C35FDAF2-72A2-48D4-A96D-7BE8E86E1213}"/>
              </a:ext>
            </a:extLst>
          </p:cNvPr>
          <p:cNvSpPr/>
          <p:nvPr/>
        </p:nvSpPr>
        <p:spPr>
          <a:xfrm>
            <a:off x="1000100" y="1071546"/>
            <a:ext cx="7215238" cy="5072098"/>
          </a:xfrm>
          <a:prstGeom prst="foldedCorner">
            <a:avLst/>
          </a:prstGeom>
          <a:solidFill>
            <a:srgbClr val="FFFFCC"/>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5" name="4 Conector">
            <a:extLst>
              <a:ext uri="{FF2B5EF4-FFF2-40B4-BE49-F238E27FC236}">
                <a16:creationId xmlns:a16="http://schemas.microsoft.com/office/drawing/2014/main" id="{2C828BA8-CAAF-4A82-A5A7-3481D4E9CAF3}"/>
              </a:ext>
            </a:extLst>
          </p:cNvPr>
          <p:cNvSpPr/>
          <p:nvPr/>
        </p:nvSpPr>
        <p:spPr>
          <a:xfrm>
            <a:off x="3143240" y="1285860"/>
            <a:ext cx="357190" cy="285752"/>
          </a:xfrm>
          <a:prstGeom prst="flowChartConnecto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6" name="5 Conector">
            <a:extLst>
              <a:ext uri="{FF2B5EF4-FFF2-40B4-BE49-F238E27FC236}">
                <a16:creationId xmlns:a16="http://schemas.microsoft.com/office/drawing/2014/main" id="{F4FD651E-8898-4F9D-9B86-FA7DD063F90E}"/>
              </a:ext>
            </a:extLst>
          </p:cNvPr>
          <p:cNvSpPr/>
          <p:nvPr/>
        </p:nvSpPr>
        <p:spPr>
          <a:xfrm>
            <a:off x="2285984" y="1285860"/>
            <a:ext cx="357190" cy="285752"/>
          </a:xfrm>
          <a:prstGeom prst="flowChartConnecto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7" name="6 Conector">
            <a:extLst>
              <a:ext uri="{FF2B5EF4-FFF2-40B4-BE49-F238E27FC236}">
                <a16:creationId xmlns:a16="http://schemas.microsoft.com/office/drawing/2014/main" id="{F1BF1A4C-6E29-4EF6-926F-EBE9EBC6AD65}"/>
              </a:ext>
            </a:extLst>
          </p:cNvPr>
          <p:cNvSpPr/>
          <p:nvPr/>
        </p:nvSpPr>
        <p:spPr>
          <a:xfrm>
            <a:off x="1428728" y="1285860"/>
            <a:ext cx="357190" cy="285752"/>
          </a:xfrm>
          <a:prstGeom prst="flowChartConnecto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8" name="7 Conector">
            <a:extLst>
              <a:ext uri="{FF2B5EF4-FFF2-40B4-BE49-F238E27FC236}">
                <a16:creationId xmlns:a16="http://schemas.microsoft.com/office/drawing/2014/main" id="{50AE41FB-2AE9-4924-A45A-640B5750003B}"/>
              </a:ext>
            </a:extLst>
          </p:cNvPr>
          <p:cNvSpPr/>
          <p:nvPr/>
        </p:nvSpPr>
        <p:spPr>
          <a:xfrm>
            <a:off x="4000496" y="1285860"/>
            <a:ext cx="357190" cy="285752"/>
          </a:xfrm>
          <a:prstGeom prst="flowChartConnecto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9" name="8 Conector">
            <a:extLst>
              <a:ext uri="{FF2B5EF4-FFF2-40B4-BE49-F238E27FC236}">
                <a16:creationId xmlns:a16="http://schemas.microsoft.com/office/drawing/2014/main" id="{579B05F9-555B-4AD7-8E95-E4A23B15084E}"/>
              </a:ext>
            </a:extLst>
          </p:cNvPr>
          <p:cNvSpPr/>
          <p:nvPr/>
        </p:nvSpPr>
        <p:spPr>
          <a:xfrm>
            <a:off x="4857752" y="1285860"/>
            <a:ext cx="357190" cy="285752"/>
          </a:xfrm>
          <a:prstGeom prst="flowChartConnecto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0" name="9 Conector">
            <a:extLst>
              <a:ext uri="{FF2B5EF4-FFF2-40B4-BE49-F238E27FC236}">
                <a16:creationId xmlns:a16="http://schemas.microsoft.com/office/drawing/2014/main" id="{A84E827A-DD97-4A7B-9C5E-8712AE344E08}"/>
              </a:ext>
            </a:extLst>
          </p:cNvPr>
          <p:cNvSpPr/>
          <p:nvPr/>
        </p:nvSpPr>
        <p:spPr>
          <a:xfrm>
            <a:off x="5715008" y="1285860"/>
            <a:ext cx="357190" cy="285752"/>
          </a:xfrm>
          <a:prstGeom prst="flowChartConnecto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1" name="10 Conector">
            <a:extLst>
              <a:ext uri="{FF2B5EF4-FFF2-40B4-BE49-F238E27FC236}">
                <a16:creationId xmlns:a16="http://schemas.microsoft.com/office/drawing/2014/main" id="{BAC31564-0CE8-4B8D-A95B-D14808449E42}"/>
              </a:ext>
            </a:extLst>
          </p:cNvPr>
          <p:cNvSpPr/>
          <p:nvPr/>
        </p:nvSpPr>
        <p:spPr>
          <a:xfrm>
            <a:off x="6643702" y="1285860"/>
            <a:ext cx="357190" cy="285752"/>
          </a:xfrm>
          <a:prstGeom prst="flowChartConnecto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2" name="11 Conector">
            <a:extLst>
              <a:ext uri="{FF2B5EF4-FFF2-40B4-BE49-F238E27FC236}">
                <a16:creationId xmlns:a16="http://schemas.microsoft.com/office/drawing/2014/main" id="{8C74564C-8F93-4A9A-A244-C3555F38E8FD}"/>
              </a:ext>
            </a:extLst>
          </p:cNvPr>
          <p:cNvSpPr/>
          <p:nvPr/>
        </p:nvSpPr>
        <p:spPr>
          <a:xfrm>
            <a:off x="7500958" y="1285860"/>
            <a:ext cx="357190" cy="285752"/>
          </a:xfrm>
          <a:prstGeom prst="flowChartConnecto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3" name="12 Forma libre">
            <a:extLst>
              <a:ext uri="{FF2B5EF4-FFF2-40B4-BE49-F238E27FC236}">
                <a16:creationId xmlns:a16="http://schemas.microsoft.com/office/drawing/2014/main" id="{41A6BC5E-71E1-43CE-B794-F1C1E64AF565}"/>
              </a:ext>
            </a:extLst>
          </p:cNvPr>
          <p:cNvSpPr/>
          <p:nvPr/>
        </p:nvSpPr>
        <p:spPr>
          <a:xfrm>
            <a:off x="1589649" y="662135"/>
            <a:ext cx="886265" cy="733865"/>
          </a:xfrm>
          <a:custGeom>
            <a:avLst/>
            <a:gdLst>
              <a:gd name="connsiteX0" fmla="*/ 0 w 886265"/>
              <a:gd name="connsiteY0" fmla="*/ 733865 h 733865"/>
              <a:gd name="connsiteX1" fmla="*/ 379828 w 886265"/>
              <a:gd name="connsiteY1" fmla="*/ 2345 h 733865"/>
              <a:gd name="connsiteX2" fmla="*/ 886265 w 886265"/>
              <a:gd name="connsiteY2" fmla="*/ 719797 h 733865"/>
              <a:gd name="connsiteX3" fmla="*/ 886265 w 886265"/>
              <a:gd name="connsiteY3" fmla="*/ 719797 h 733865"/>
            </a:gdLst>
            <a:ahLst/>
            <a:cxnLst>
              <a:cxn ang="0">
                <a:pos x="connsiteX0" y="connsiteY0"/>
              </a:cxn>
              <a:cxn ang="0">
                <a:pos x="connsiteX1" y="connsiteY1"/>
              </a:cxn>
              <a:cxn ang="0">
                <a:pos x="connsiteX2" y="connsiteY2"/>
              </a:cxn>
              <a:cxn ang="0">
                <a:pos x="connsiteX3" y="connsiteY3"/>
              </a:cxn>
            </a:cxnLst>
            <a:rect l="l" t="t" r="r" b="b"/>
            <a:pathLst>
              <a:path w="886265" h="733865">
                <a:moveTo>
                  <a:pt x="0" y="733865"/>
                </a:moveTo>
                <a:cubicBezTo>
                  <a:pt x="116058" y="369277"/>
                  <a:pt x="232117" y="4690"/>
                  <a:pt x="379828" y="2345"/>
                </a:cubicBezTo>
                <a:cubicBezTo>
                  <a:pt x="527539" y="0"/>
                  <a:pt x="886265" y="719797"/>
                  <a:pt x="886265" y="719797"/>
                </a:cubicBezTo>
                <a:lnTo>
                  <a:pt x="886265" y="719797"/>
                </a:lnTo>
              </a:path>
            </a:pathLst>
          </a:custGeom>
          <a:ln w="1524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74" name="13 Forma libre">
            <a:extLst>
              <a:ext uri="{FF2B5EF4-FFF2-40B4-BE49-F238E27FC236}">
                <a16:creationId xmlns:a16="http://schemas.microsoft.com/office/drawing/2014/main" id="{0182FC06-C9A9-4D5F-A8CE-877979EC3003}"/>
              </a:ext>
            </a:extLst>
          </p:cNvPr>
          <p:cNvSpPr/>
          <p:nvPr/>
        </p:nvSpPr>
        <p:spPr>
          <a:xfrm>
            <a:off x="2428860" y="714356"/>
            <a:ext cx="886265" cy="733865"/>
          </a:xfrm>
          <a:custGeom>
            <a:avLst/>
            <a:gdLst>
              <a:gd name="connsiteX0" fmla="*/ 0 w 886265"/>
              <a:gd name="connsiteY0" fmla="*/ 733865 h 733865"/>
              <a:gd name="connsiteX1" fmla="*/ 379828 w 886265"/>
              <a:gd name="connsiteY1" fmla="*/ 2345 h 733865"/>
              <a:gd name="connsiteX2" fmla="*/ 886265 w 886265"/>
              <a:gd name="connsiteY2" fmla="*/ 719797 h 733865"/>
              <a:gd name="connsiteX3" fmla="*/ 886265 w 886265"/>
              <a:gd name="connsiteY3" fmla="*/ 719797 h 733865"/>
            </a:gdLst>
            <a:ahLst/>
            <a:cxnLst>
              <a:cxn ang="0">
                <a:pos x="connsiteX0" y="connsiteY0"/>
              </a:cxn>
              <a:cxn ang="0">
                <a:pos x="connsiteX1" y="connsiteY1"/>
              </a:cxn>
              <a:cxn ang="0">
                <a:pos x="connsiteX2" y="connsiteY2"/>
              </a:cxn>
              <a:cxn ang="0">
                <a:pos x="connsiteX3" y="connsiteY3"/>
              </a:cxn>
            </a:cxnLst>
            <a:rect l="l" t="t" r="r" b="b"/>
            <a:pathLst>
              <a:path w="886265" h="733865">
                <a:moveTo>
                  <a:pt x="0" y="733865"/>
                </a:moveTo>
                <a:cubicBezTo>
                  <a:pt x="116058" y="369277"/>
                  <a:pt x="232117" y="4690"/>
                  <a:pt x="379828" y="2345"/>
                </a:cubicBezTo>
                <a:cubicBezTo>
                  <a:pt x="527539" y="0"/>
                  <a:pt x="886265" y="719797"/>
                  <a:pt x="886265" y="719797"/>
                </a:cubicBezTo>
                <a:lnTo>
                  <a:pt x="886265" y="719797"/>
                </a:lnTo>
              </a:path>
            </a:pathLst>
          </a:custGeom>
          <a:ln w="1524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75" name="14 Forma libre">
            <a:extLst>
              <a:ext uri="{FF2B5EF4-FFF2-40B4-BE49-F238E27FC236}">
                <a16:creationId xmlns:a16="http://schemas.microsoft.com/office/drawing/2014/main" id="{A1C8890C-71CB-4D8C-8FB2-463160C704B1}"/>
              </a:ext>
            </a:extLst>
          </p:cNvPr>
          <p:cNvSpPr/>
          <p:nvPr/>
        </p:nvSpPr>
        <p:spPr>
          <a:xfrm>
            <a:off x="3286116" y="714356"/>
            <a:ext cx="886265" cy="733865"/>
          </a:xfrm>
          <a:custGeom>
            <a:avLst/>
            <a:gdLst>
              <a:gd name="connsiteX0" fmla="*/ 0 w 886265"/>
              <a:gd name="connsiteY0" fmla="*/ 733865 h 733865"/>
              <a:gd name="connsiteX1" fmla="*/ 379828 w 886265"/>
              <a:gd name="connsiteY1" fmla="*/ 2345 h 733865"/>
              <a:gd name="connsiteX2" fmla="*/ 886265 w 886265"/>
              <a:gd name="connsiteY2" fmla="*/ 719797 h 733865"/>
              <a:gd name="connsiteX3" fmla="*/ 886265 w 886265"/>
              <a:gd name="connsiteY3" fmla="*/ 719797 h 733865"/>
            </a:gdLst>
            <a:ahLst/>
            <a:cxnLst>
              <a:cxn ang="0">
                <a:pos x="connsiteX0" y="connsiteY0"/>
              </a:cxn>
              <a:cxn ang="0">
                <a:pos x="connsiteX1" y="connsiteY1"/>
              </a:cxn>
              <a:cxn ang="0">
                <a:pos x="connsiteX2" y="connsiteY2"/>
              </a:cxn>
              <a:cxn ang="0">
                <a:pos x="connsiteX3" y="connsiteY3"/>
              </a:cxn>
            </a:cxnLst>
            <a:rect l="l" t="t" r="r" b="b"/>
            <a:pathLst>
              <a:path w="886265" h="733865">
                <a:moveTo>
                  <a:pt x="0" y="733865"/>
                </a:moveTo>
                <a:cubicBezTo>
                  <a:pt x="116058" y="369277"/>
                  <a:pt x="232117" y="4690"/>
                  <a:pt x="379828" y="2345"/>
                </a:cubicBezTo>
                <a:cubicBezTo>
                  <a:pt x="527539" y="0"/>
                  <a:pt x="886265" y="719797"/>
                  <a:pt x="886265" y="719797"/>
                </a:cubicBezTo>
                <a:lnTo>
                  <a:pt x="886265" y="719797"/>
                </a:lnTo>
              </a:path>
            </a:pathLst>
          </a:custGeom>
          <a:ln w="1524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76" name="15 Forma libre">
            <a:extLst>
              <a:ext uri="{FF2B5EF4-FFF2-40B4-BE49-F238E27FC236}">
                <a16:creationId xmlns:a16="http://schemas.microsoft.com/office/drawing/2014/main" id="{2AE1F2C6-2096-4294-96EA-C6C446CA9C16}"/>
              </a:ext>
            </a:extLst>
          </p:cNvPr>
          <p:cNvSpPr/>
          <p:nvPr/>
        </p:nvSpPr>
        <p:spPr>
          <a:xfrm>
            <a:off x="4214810" y="714356"/>
            <a:ext cx="886265" cy="733865"/>
          </a:xfrm>
          <a:custGeom>
            <a:avLst/>
            <a:gdLst>
              <a:gd name="connsiteX0" fmla="*/ 0 w 886265"/>
              <a:gd name="connsiteY0" fmla="*/ 733865 h 733865"/>
              <a:gd name="connsiteX1" fmla="*/ 379828 w 886265"/>
              <a:gd name="connsiteY1" fmla="*/ 2345 h 733865"/>
              <a:gd name="connsiteX2" fmla="*/ 886265 w 886265"/>
              <a:gd name="connsiteY2" fmla="*/ 719797 h 733865"/>
              <a:gd name="connsiteX3" fmla="*/ 886265 w 886265"/>
              <a:gd name="connsiteY3" fmla="*/ 719797 h 733865"/>
            </a:gdLst>
            <a:ahLst/>
            <a:cxnLst>
              <a:cxn ang="0">
                <a:pos x="connsiteX0" y="connsiteY0"/>
              </a:cxn>
              <a:cxn ang="0">
                <a:pos x="connsiteX1" y="connsiteY1"/>
              </a:cxn>
              <a:cxn ang="0">
                <a:pos x="connsiteX2" y="connsiteY2"/>
              </a:cxn>
              <a:cxn ang="0">
                <a:pos x="connsiteX3" y="connsiteY3"/>
              </a:cxn>
            </a:cxnLst>
            <a:rect l="l" t="t" r="r" b="b"/>
            <a:pathLst>
              <a:path w="886265" h="733865">
                <a:moveTo>
                  <a:pt x="0" y="733865"/>
                </a:moveTo>
                <a:cubicBezTo>
                  <a:pt x="116058" y="369277"/>
                  <a:pt x="232117" y="4690"/>
                  <a:pt x="379828" y="2345"/>
                </a:cubicBezTo>
                <a:cubicBezTo>
                  <a:pt x="527539" y="0"/>
                  <a:pt x="886265" y="719797"/>
                  <a:pt x="886265" y="719797"/>
                </a:cubicBezTo>
                <a:lnTo>
                  <a:pt x="886265" y="719797"/>
                </a:lnTo>
              </a:path>
            </a:pathLst>
          </a:custGeom>
          <a:ln w="1524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77" name="16 Forma libre">
            <a:extLst>
              <a:ext uri="{FF2B5EF4-FFF2-40B4-BE49-F238E27FC236}">
                <a16:creationId xmlns:a16="http://schemas.microsoft.com/office/drawing/2014/main" id="{CF949914-E617-4832-BFAF-FA1BEEBAF232}"/>
              </a:ext>
            </a:extLst>
          </p:cNvPr>
          <p:cNvSpPr/>
          <p:nvPr/>
        </p:nvSpPr>
        <p:spPr>
          <a:xfrm>
            <a:off x="5072066" y="714356"/>
            <a:ext cx="886265" cy="733865"/>
          </a:xfrm>
          <a:custGeom>
            <a:avLst/>
            <a:gdLst>
              <a:gd name="connsiteX0" fmla="*/ 0 w 886265"/>
              <a:gd name="connsiteY0" fmla="*/ 733865 h 733865"/>
              <a:gd name="connsiteX1" fmla="*/ 379828 w 886265"/>
              <a:gd name="connsiteY1" fmla="*/ 2345 h 733865"/>
              <a:gd name="connsiteX2" fmla="*/ 886265 w 886265"/>
              <a:gd name="connsiteY2" fmla="*/ 719797 h 733865"/>
              <a:gd name="connsiteX3" fmla="*/ 886265 w 886265"/>
              <a:gd name="connsiteY3" fmla="*/ 719797 h 733865"/>
            </a:gdLst>
            <a:ahLst/>
            <a:cxnLst>
              <a:cxn ang="0">
                <a:pos x="connsiteX0" y="connsiteY0"/>
              </a:cxn>
              <a:cxn ang="0">
                <a:pos x="connsiteX1" y="connsiteY1"/>
              </a:cxn>
              <a:cxn ang="0">
                <a:pos x="connsiteX2" y="connsiteY2"/>
              </a:cxn>
              <a:cxn ang="0">
                <a:pos x="connsiteX3" y="connsiteY3"/>
              </a:cxn>
            </a:cxnLst>
            <a:rect l="l" t="t" r="r" b="b"/>
            <a:pathLst>
              <a:path w="886265" h="733865">
                <a:moveTo>
                  <a:pt x="0" y="733865"/>
                </a:moveTo>
                <a:cubicBezTo>
                  <a:pt x="116058" y="369277"/>
                  <a:pt x="232117" y="4690"/>
                  <a:pt x="379828" y="2345"/>
                </a:cubicBezTo>
                <a:cubicBezTo>
                  <a:pt x="527539" y="0"/>
                  <a:pt x="886265" y="719797"/>
                  <a:pt x="886265" y="719797"/>
                </a:cubicBezTo>
                <a:lnTo>
                  <a:pt x="886265" y="719797"/>
                </a:lnTo>
              </a:path>
            </a:pathLst>
          </a:custGeom>
          <a:ln w="1524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78" name="17 Forma libre">
            <a:extLst>
              <a:ext uri="{FF2B5EF4-FFF2-40B4-BE49-F238E27FC236}">
                <a16:creationId xmlns:a16="http://schemas.microsoft.com/office/drawing/2014/main" id="{7DB9BC05-9CC1-4278-B74B-52B78592BFF4}"/>
              </a:ext>
            </a:extLst>
          </p:cNvPr>
          <p:cNvSpPr/>
          <p:nvPr/>
        </p:nvSpPr>
        <p:spPr>
          <a:xfrm>
            <a:off x="5929322" y="714356"/>
            <a:ext cx="886265" cy="733865"/>
          </a:xfrm>
          <a:custGeom>
            <a:avLst/>
            <a:gdLst>
              <a:gd name="connsiteX0" fmla="*/ 0 w 886265"/>
              <a:gd name="connsiteY0" fmla="*/ 733865 h 733865"/>
              <a:gd name="connsiteX1" fmla="*/ 379828 w 886265"/>
              <a:gd name="connsiteY1" fmla="*/ 2345 h 733865"/>
              <a:gd name="connsiteX2" fmla="*/ 886265 w 886265"/>
              <a:gd name="connsiteY2" fmla="*/ 719797 h 733865"/>
              <a:gd name="connsiteX3" fmla="*/ 886265 w 886265"/>
              <a:gd name="connsiteY3" fmla="*/ 719797 h 733865"/>
            </a:gdLst>
            <a:ahLst/>
            <a:cxnLst>
              <a:cxn ang="0">
                <a:pos x="connsiteX0" y="connsiteY0"/>
              </a:cxn>
              <a:cxn ang="0">
                <a:pos x="connsiteX1" y="connsiteY1"/>
              </a:cxn>
              <a:cxn ang="0">
                <a:pos x="connsiteX2" y="connsiteY2"/>
              </a:cxn>
              <a:cxn ang="0">
                <a:pos x="connsiteX3" y="connsiteY3"/>
              </a:cxn>
            </a:cxnLst>
            <a:rect l="l" t="t" r="r" b="b"/>
            <a:pathLst>
              <a:path w="886265" h="733865">
                <a:moveTo>
                  <a:pt x="0" y="733865"/>
                </a:moveTo>
                <a:cubicBezTo>
                  <a:pt x="116058" y="369277"/>
                  <a:pt x="232117" y="4690"/>
                  <a:pt x="379828" y="2345"/>
                </a:cubicBezTo>
                <a:cubicBezTo>
                  <a:pt x="527539" y="0"/>
                  <a:pt x="886265" y="719797"/>
                  <a:pt x="886265" y="719797"/>
                </a:cubicBezTo>
                <a:lnTo>
                  <a:pt x="886265" y="719797"/>
                </a:lnTo>
              </a:path>
            </a:pathLst>
          </a:custGeom>
          <a:ln w="1524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79" name="18 Forma libre">
            <a:extLst>
              <a:ext uri="{FF2B5EF4-FFF2-40B4-BE49-F238E27FC236}">
                <a16:creationId xmlns:a16="http://schemas.microsoft.com/office/drawing/2014/main" id="{A6E90256-16D4-4C6C-94E1-2BFE031934F7}"/>
              </a:ext>
            </a:extLst>
          </p:cNvPr>
          <p:cNvSpPr/>
          <p:nvPr/>
        </p:nvSpPr>
        <p:spPr>
          <a:xfrm>
            <a:off x="6786578" y="714356"/>
            <a:ext cx="886265" cy="733865"/>
          </a:xfrm>
          <a:custGeom>
            <a:avLst/>
            <a:gdLst>
              <a:gd name="connsiteX0" fmla="*/ 0 w 886265"/>
              <a:gd name="connsiteY0" fmla="*/ 733865 h 733865"/>
              <a:gd name="connsiteX1" fmla="*/ 379828 w 886265"/>
              <a:gd name="connsiteY1" fmla="*/ 2345 h 733865"/>
              <a:gd name="connsiteX2" fmla="*/ 886265 w 886265"/>
              <a:gd name="connsiteY2" fmla="*/ 719797 h 733865"/>
              <a:gd name="connsiteX3" fmla="*/ 886265 w 886265"/>
              <a:gd name="connsiteY3" fmla="*/ 719797 h 733865"/>
            </a:gdLst>
            <a:ahLst/>
            <a:cxnLst>
              <a:cxn ang="0">
                <a:pos x="connsiteX0" y="connsiteY0"/>
              </a:cxn>
              <a:cxn ang="0">
                <a:pos x="connsiteX1" y="connsiteY1"/>
              </a:cxn>
              <a:cxn ang="0">
                <a:pos x="connsiteX2" y="connsiteY2"/>
              </a:cxn>
              <a:cxn ang="0">
                <a:pos x="connsiteX3" y="connsiteY3"/>
              </a:cxn>
            </a:cxnLst>
            <a:rect l="l" t="t" r="r" b="b"/>
            <a:pathLst>
              <a:path w="886265" h="733865">
                <a:moveTo>
                  <a:pt x="0" y="733865"/>
                </a:moveTo>
                <a:cubicBezTo>
                  <a:pt x="116058" y="369277"/>
                  <a:pt x="232117" y="4690"/>
                  <a:pt x="379828" y="2345"/>
                </a:cubicBezTo>
                <a:cubicBezTo>
                  <a:pt x="527539" y="0"/>
                  <a:pt x="886265" y="719797"/>
                  <a:pt x="886265" y="719797"/>
                </a:cubicBezTo>
                <a:lnTo>
                  <a:pt x="886265" y="719797"/>
                </a:lnTo>
              </a:path>
            </a:pathLst>
          </a:custGeom>
          <a:ln w="1524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80" name="19 CuadroTexto">
            <a:extLst>
              <a:ext uri="{FF2B5EF4-FFF2-40B4-BE49-F238E27FC236}">
                <a16:creationId xmlns:a16="http://schemas.microsoft.com/office/drawing/2014/main" id="{25E83EE4-CE1A-49DD-9990-193FA482363A}"/>
              </a:ext>
            </a:extLst>
          </p:cNvPr>
          <p:cNvSpPr txBox="1"/>
          <p:nvPr/>
        </p:nvSpPr>
        <p:spPr>
          <a:xfrm>
            <a:off x="1500166" y="2000240"/>
            <a:ext cx="6286544" cy="3477875"/>
          </a:xfrm>
          <a:prstGeom prst="rect">
            <a:avLst/>
          </a:prstGeom>
          <a:noFill/>
        </p:spPr>
        <p:txBody>
          <a:bodyPr wrap="square" rtlCol="0">
            <a:spAutoFit/>
          </a:bodyPr>
          <a:lstStyle/>
          <a:p>
            <a:r>
              <a:rPr lang="es-ES" sz="2000" dirty="0">
                <a:solidFill>
                  <a:srgbClr val="EEEEEE"/>
                </a:solidFill>
              </a:rPr>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lang="es-ES" dirty="0">
              <a:latin typeface="MV Boli" panose="02000500030200090000" pitchFamily="2" charset="0"/>
              <a:cs typeface="MV Boli" panose="02000500030200090000" pitchFamily="2" charset="0"/>
            </a:endParaRPr>
          </a:p>
        </p:txBody>
      </p:sp>
      <p:cxnSp>
        <p:nvCxnSpPr>
          <p:cNvPr id="81" name="20 Conector recto">
            <a:extLst>
              <a:ext uri="{FF2B5EF4-FFF2-40B4-BE49-F238E27FC236}">
                <a16:creationId xmlns:a16="http://schemas.microsoft.com/office/drawing/2014/main" id="{42407B88-FF1D-4187-9DE3-4B7B010D26DC}"/>
              </a:ext>
            </a:extLst>
          </p:cNvPr>
          <p:cNvCxnSpPr/>
          <p:nvPr/>
        </p:nvCxnSpPr>
        <p:spPr>
          <a:xfrm rot="5400000">
            <a:off x="-285784" y="3929066"/>
            <a:ext cx="4000528" cy="0"/>
          </a:xfrm>
          <a:prstGeom prst="line">
            <a:avLst/>
          </a:prstGeom>
          <a:ln cmpd="dbl">
            <a:solidFill>
              <a:srgbClr val="FF0000"/>
            </a:solidFill>
          </a:ln>
        </p:spPr>
        <p:style>
          <a:lnRef idx="1">
            <a:schemeClr val="accent1"/>
          </a:lnRef>
          <a:fillRef idx="0">
            <a:schemeClr val="accent1"/>
          </a:fillRef>
          <a:effectRef idx="0">
            <a:schemeClr val="accent1"/>
          </a:effectRef>
          <a:fontRef idx="minor">
            <a:schemeClr val="tx1"/>
          </a:fontRef>
        </p:style>
      </p:cxnSp>
      <p:sp>
        <p:nvSpPr>
          <p:cNvPr id="24" name="CuadroTexto 23">
            <a:extLst>
              <a:ext uri="{FF2B5EF4-FFF2-40B4-BE49-F238E27FC236}">
                <a16:creationId xmlns:a16="http://schemas.microsoft.com/office/drawing/2014/main" id="{0955C10F-606B-4EDF-A334-D46A256F994A}"/>
              </a:ext>
            </a:extLst>
          </p:cNvPr>
          <p:cNvSpPr txBox="1"/>
          <p:nvPr/>
        </p:nvSpPr>
        <p:spPr>
          <a:xfrm>
            <a:off x="2014156" y="2270993"/>
            <a:ext cx="5687191" cy="1992853"/>
          </a:xfrm>
          <a:prstGeom prst="rect">
            <a:avLst/>
          </a:prstGeom>
          <a:noFill/>
        </p:spPr>
        <p:txBody>
          <a:bodyPr wrap="square" rtlCol="0">
            <a:spAutoFit/>
          </a:bodyPr>
          <a:lstStyle/>
          <a:p>
            <a:pPr marL="342900" lvl="0" indent="-342900">
              <a:lnSpc>
                <a:spcPct val="115000"/>
              </a:lnSpc>
              <a:spcBef>
                <a:spcPts val="600"/>
              </a:spcBef>
              <a:spcAft>
                <a:spcPts val="0"/>
              </a:spcAft>
              <a:buFont typeface="MV Boli" panose="02000500030200090000" pitchFamily="2" charset="0"/>
              <a:buAutoNum type="arabicPeriod"/>
              <a:tabLst>
                <a:tab pos="1970405" algn="l"/>
              </a:tabLst>
            </a:pPr>
            <a:r>
              <a:rPr lang="es-ES" b="1" dirty="0">
                <a:latin typeface="MV Boli" panose="02000500030200090000" pitchFamily="2" charset="0"/>
                <a:ea typeface="Calibri" panose="020F0502020204030204" pitchFamily="34" charset="0"/>
                <a:cs typeface="Times New Roman" panose="02020603050405020304" pitchFamily="18" charset="0"/>
                <a:hlinkClick r:id="rId3" action="ppaction://hlinksldjump"/>
              </a:rPr>
              <a:t>¿Empresario o emprendedor?</a:t>
            </a:r>
            <a:endParaRPr lang="es-ES"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Bef>
                <a:spcPts val="600"/>
              </a:spcBef>
              <a:spcAft>
                <a:spcPts val="0"/>
              </a:spcAft>
              <a:buFont typeface="MV Boli" panose="02000500030200090000" pitchFamily="2" charset="0"/>
              <a:buAutoNum type="arabicPeriod"/>
              <a:tabLst>
                <a:tab pos="1970405" algn="l"/>
              </a:tabLst>
            </a:pPr>
            <a:r>
              <a:rPr lang="es-ES" b="1" dirty="0">
                <a:latin typeface="MV Boli" panose="02000500030200090000" pitchFamily="2" charset="0"/>
                <a:ea typeface="Calibri" panose="020F0502020204030204" pitchFamily="34" charset="0"/>
                <a:cs typeface="Times New Roman" panose="02020603050405020304" pitchFamily="18" charset="0"/>
                <a:hlinkClick r:id="rId4" action="ppaction://hlinksldjump"/>
              </a:rPr>
              <a:t>Habilidades del emprendedor</a:t>
            </a:r>
            <a:endParaRPr lang="es-ES" b="1" dirty="0">
              <a:latin typeface="MV Boli" panose="02000500030200090000" pitchFamily="2" charset="0"/>
              <a:ea typeface="Calibri" panose="020F0502020204030204" pitchFamily="34" charset="0"/>
              <a:cs typeface="Times New Roman" panose="02020603050405020304" pitchFamily="18" charset="0"/>
            </a:endParaRPr>
          </a:p>
          <a:p>
            <a:pPr marL="342900" lvl="0" indent="-342900">
              <a:lnSpc>
                <a:spcPct val="115000"/>
              </a:lnSpc>
              <a:spcBef>
                <a:spcPts val="600"/>
              </a:spcBef>
              <a:spcAft>
                <a:spcPts val="0"/>
              </a:spcAft>
              <a:buFont typeface="MV Boli" panose="02000500030200090000" pitchFamily="2" charset="0"/>
              <a:buAutoNum type="arabicPeriod"/>
              <a:tabLst>
                <a:tab pos="1970405" algn="l"/>
              </a:tabLst>
            </a:pPr>
            <a:r>
              <a:rPr lang="es-ES" b="1" dirty="0">
                <a:latin typeface="MV Boli" panose="02000500030200090000" pitchFamily="2" charset="0"/>
                <a:cs typeface="Times New Roman" panose="02020603050405020304" pitchFamily="18" charset="0"/>
                <a:hlinkClick r:id="rId5" action="ppaction://hlinksldjump"/>
              </a:rPr>
              <a:t>Habilidades personales</a:t>
            </a:r>
            <a:endParaRPr lang="es-ES" b="1" dirty="0">
              <a:latin typeface="MV Boli" panose="02000500030200090000" pitchFamily="2" charset="0"/>
              <a:cs typeface="Times New Roman" panose="02020603050405020304" pitchFamily="18" charset="0"/>
            </a:endParaRPr>
          </a:p>
          <a:p>
            <a:pPr marL="342900" lvl="0" indent="-342900">
              <a:lnSpc>
                <a:spcPct val="115000"/>
              </a:lnSpc>
              <a:spcBef>
                <a:spcPts val="600"/>
              </a:spcBef>
              <a:spcAft>
                <a:spcPts val="0"/>
              </a:spcAft>
              <a:buFont typeface="MV Boli" panose="02000500030200090000" pitchFamily="2" charset="0"/>
              <a:buAutoNum type="arabicPeriod"/>
              <a:tabLst>
                <a:tab pos="1970405" algn="l"/>
              </a:tabLst>
            </a:pPr>
            <a:r>
              <a:rPr lang="es-ES" b="1" dirty="0">
                <a:latin typeface="MV Boli" panose="02000500030200090000" pitchFamily="2" charset="0"/>
                <a:cs typeface="Times New Roman" panose="02020603050405020304" pitchFamily="18" charset="0"/>
                <a:hlinkClick r:id="rId6" action="ppaction://hlinksldjump"/>
              </a:rPr>
              <a:t>Habilidades sociales</a:t>
            </a:r>
            <a:endParaRPr lang="es-ES" b="1" dirty="0">
              <a:latin typeface="MV Boli" panose="02000500030200090000" pitchFamily="2" charset="0"/>
              <a:cs typeface="Times New Roman" panose="02020603050405020304" pitchFamily="18" charset="0"/>
            </a:endParaRPr>
          </a:p>
          <a:p>
            <a:pPr marL="342900" lvl="0" indent="-342900">
              <a:lnSpc>
                <a:spcPct val="115000"/>
              </a:lnSpc>
              <a:spcBef>
                <a:spcPts val="600"/>
              </a:spcBef>
              <a:spcAft>
                <a:spcPts val="0"/>
              </a:spcAft>
              <a:buFont typeface="MV Boli" panose="02000500030200090000" pitchFamily="2" charset="0"/>
              <a:buAutoNum type="arabicPeriod"/>
              <a:tabLst>
                <a:tab pos="1970405" algn="l"/>
              </a:tabLst>
            </a:pPr>
            <a:r>
              <a:rPr lang="es-ES" b="1" dirty="0">
                <a:latin typeface="MV Boli" panose="02000500030200090000" pitchFamily="2" charset="0"/>
                <a:cs typeface="Times New Roman" panose="02020603050405020304" pitchFamily="18" charset="0"/>
                <a:hlinkClick r:id="rId7" action="ppaction://hlinksldjump"/>
              </a:rPr>
              <a:t>Mi DAFO personal</a:t>
            </a:r>
            <a:endParaRPr lang="es-ES" dirty="0">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36891357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3 CuadroTexto">
            <a:extLst>
              <a:ext uri="{FF2B5EF4-FFF2-40B4-BE49-F238E27FC236}">
                <a16:creationId xmlns:a16="http://schemas.microsoft.com/office/drawing/2014/main" id="{F849BA46-13E2-4FB4-93D5-B3CBC9C0C126}"/>
              </a:ext>
            </a:extLst>
          </p:cNvPr>
          <p:cNvSpPr txBox="1"/>
          <p:nvPr/>
        </p:nvSpPr>
        <p:spPr>
          <a:xfrm>
            <a:off x="0" y="214290"/>
            <a:ext cx="8786842" cy="276999"/>
          </a:xfrm>
          <a:prstGeom prst="rect">
            <a:avLst/>
          </a:prstGeom>
          <a:solidFill>
            <a:srgbClr val="339933"/>
          </a:solidFill>
        </p:spPr>
        <p:txBody>
          <a:bodyPr wrap="square" rtlCol="0">
            <a:spAutoFit/>
          </a:bodyPr>
          <a:lstStyle/>
          <a:p>
            <a:pPr algn="r"/>
            <a:r>
              <a:rPr lang="es-ES" sz="1200" b="1" dirty="0">
                <a:solidFill>
                  <a:schemeClr val="bg1"/>
                </a:solidFill>
                <a:effectLst>
                  <a:outerShdw blurRad="38100" dist="38100" dir="2700000" algn="tl">
                    <a:srgbClr val="000000">
                      <a:alpha val="43137"/>
                    </a:srgbClr>
                  </a:outerShdw>
                </a:effectLst>
                <a:latin typeface="MV Boli" pitchFamily="2" charset="0"/>
                <a:cs typeface="MV Boli" pitchFamily="2" charset="0"/>
              </a:rPr>
              <a:t>Unidad 7 – Espíritu emprendedor     </a:t>
            </a:r>
          </a:p>
        </p:txBody>
      </p:sp>
      <p:sp>
        <p:nvSpPr>
          <p:cNvPr id="8" name="4 CuadroTexto">
            <a:extLst>
              <a:ext uri="{FF2B5EF4-FFF2-40B4-BE49-F238E27FC236}">
                <a16:creationId xmlns:a16="http://schemas.microsoft.com/office/drawing/2014/main" id="{416885E8-3E3F-4424-B55D-BBC6D5CFA85A}"/>
              </a:ext>
            </a:extLst>
          </p:cNvPr>
          <p:cNvSpPr txBox="1"/>
          <p:nvPr/>
        </p:nvSpPr>
        <p:spPr>
          <a:xfrm>
            <a:off x="357158" y="6381328"/>
            <a:ext cx="8786842" cy="276999"/>
          </a:xfrm>
          <a:prstGeom prst="rect">
            <a:avLst/>
          </a:prstGeom>
          <a:solidFill>
            <a:srgbClr val="339933"/>
          </a:solidFill>
        </p:spPr>
        <p:txBody>
          <a:bodyPr wrap="square" rtlCol="0">
            <a:spAutoFit/>
          </a:bodyPr>
          <a:lstStyle/>
          <a:p>
            <a:r>
              <a:rPr lang="es-ES" sz="1200" b="1" dirty="0">
                <a:solidFill>
                  <a:schemeClr val="bg1"/>
                </a:solidFill>
                <a:effectLst>
                  <a:outerShdw blurRad="38100" dist="38100" dir="2700000" algn="tl">
                    <a:srgbClr val="000000">
                      <a:alpha val="43137"/>
                    </a:srgbClr>
                  </a:outerShdw>
                </a:effectLst>
                <a:latin typeface="MV Boli" pitchFamily="2" charset="0"/>
                <a:cs typeface="MV Boli" pitchFamily="2" charset="0"/>
              </a:rPr>
              <a:t>ECE 4º ESO                       </a:t>
            </a:r>
          </a:p>
        </p:txBody>
      </p:sp>
      <p:pic>
        <p:nvPicPr>
          <p:cNvPr id="63" name="Picture 6" descr="Ilustración del concepto de inversión vector gratuito">
            <a:extLst>
              <a:ext uri="{FF2B5EF4-FFF2-40B4-BE49-F238E27FC236}">
                <a16:creationId xmlns:a16="http://schemas.microsoft.com/office/drawing/2014/main" id="{2CF59D7E-3067-49B2-845A-8164ED3A163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58148" y="5693024"/>
            <a:ext cx="1158326" cy="1158326"/>
          </a:xfrm>
          <a:prstGeom prst="rect">
            <a:avLst/>
          </a:prstGeom>
          <a:noFill/>
          <a:extLst>
            <a:ext uri="{909E8E84-426E-40DD-AFC4-6F175D3DCCD1}">
              <a14:hiddenFill xmlns:a14="http://schemas.microsoft.com/office/drawing/2010/main">
                <a:solidFill>
                  <a:srgbClr val="FFFFFF"/>
                </a:solidFill>
              </a14:hiddenFill>
            </a:ext>
          </a:extLst>
        </p:spPr>
      </p:pic>
      <p:sp>
        <p:nvSpPr>
          <p:cNvPr id="3" name="Rectángulo 2">
            <a:extLst>
              <a:ext uri="{FF2B5EF4-FFF2-40B4-BE49-F238E27FC236}">
                <a16:creationId xmlns:a16="http://schemas.microsoft.com/office/drawing/2014/main" id="{C754B063-8B89-4F91-AF0B-9E60A79BC9BC}"/>
              </a:ext>
            </a:extLst>
          </p:cNvPr>
          <p:cNvSpPr/>
          <p:nvPr/>
        </p:nvSpPr>
        <p:spPr>
          <a:xfrm>
            <a:off x="467544" y="848026"/>
            <a:ext cx="8136904" cy="1029256"/>
          </a:xfrm>
          <a:prstGeom prst="rect">
            <a:avLst/>
          </a:prstGeom>
        </p:spPr>
        <p:txBody>
          <a:bodyPr wrap="square">
            <a:spAutoFit/>
          </a:bodyPr>
          <a:lstStyle/>
          <a:p>
            <a:pPr algn="just">
              <a:lnSpc>
                <a:spcPct val="115000"/>
              </a:lnSpc>
              <a:spcAft>
                <a:spcPts val="0"/>
              </a:spcAft>
              <a:tabLst>
                <a:tab pos="1049020" algn="l"/>
              </a:tabLst>
            </a:pPr>
            <a:r>
              <a:rPr lang="es-ES" dirty="0">
                <a:latin typeface="Calibri" panose="020F0502020204030204" pitchFamily="34" charset="0"/>
                <a:ea typeface="Calibri" panose="020F0502020204030204" pitchFamily="34" charset="0"/>
                <a:cs typeface="Times New Roman" panose="02020603050405020304" pitchFamily="18" charset="0"/>
              </a:rPr>
              <a:t>La </a:t>
            </a:r>
            <a:r>
              <a:rPr lang="es-ES" b="1" dirty="0">
                <a:latin typeface="Calibri" panose="020F0502020204030204" pitchFamily="34" charset="0"/>
                <a:ea typeface="Calibri" panose="020F0502020204030204" pitchFamily="34" charset="0"/>
                <a:cs typeface="Times New Roman" panose="02020603050405020304" pitchFamily="18" charset="0"/>
              </a:rPr>
              <a:t>autoconfianza</a:t>
            </a:r>
            <a:r>
              <a:rPr lang="es-ES" dirty="0">
                <a:latin typeface="Calibri" panose="020F0502020204030204" pitchFamily="34" charset="0"/>
                <a:ea typeface="Calibri" panose="020F0502020204030204" pitchFamily="34" charset="0"/>
                <a:cs typeface="Times New Roman" panose="02020603050405020304" pitchFamily="18" charset="0"/>
              </a:rPr>
              <a:t> es la capacidad de creer en nosotros mismos y en nuestras habilidades, para ser capaces de superar los obstáculos y conseguir lo que nos proponemos.</a:t>
            </a: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Imagen 8">
            <a:extLst>
              <a:ext uri="{FF2B5EF4-FFF2-40B4-BE49-F238E27FC236}">
                <a16:creationId xmlns:a16="http://schemas.microsoft.com/office/drawing/2014/main" id="{FE94016B-E241-4790-B5A6-EECC3E0F6377}"/>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07485" y="2661722"/>
            <a:ext cx="1838578" cy="3103907"/>
          </a:xfrm>
          <a:prstGeom prst="rect">
            <a:avLst/>
          </a:prstGeom>
          <a:noFill/>
          <a:ln>
            <a:noFill/>
          </a:ln>
        </p:spPr>
      </p:pic>
      <p:sp>
        <p:nvSpPr>
          <p:cNvPr id="4" name="Rectángulo 3">
            <a:extLst>
              <a:ext uri="{FF2B5EF4-FFF2-40B4-BE49-F238E27FC236}">
                <a16:creationId xmlns:a16="http://schemas.microsoft.com/office/drawing/2014/main" id="{D1004EA0-7B49-4B6B-90A8-72F161D7519E}"/>
              </a:ext>
            </a:extLst>
          </p:cNvPr>
          <p:cNvSpPr/>
          <p:nvPr/>
        </p:nvSpPr>
        <p:spPr>
          <a:xfrm>
            <a:off x="446818" y="2084844"/>
            <a:ext cx="6827252" cy="400494"/>
          </a:xfrm>
          <a:prstGeom prst="rect">
            <a:avLst/>
          </a:prstGeom>
        </p:spPr>
        <p:txBody>
          <a:bodyPr wrap="square">
            <a:spAutoFit/>
          </a:bodyPr>
          <a:lstStyle/>
          <a:p>
            <a:pPr algn="just">
              <a:lnSpc>
                <a:spcPct val="115000"/>
              </a:lnSpc>
              <a:spcAft>
                <a:spcPts val="0"/>
              </a:spcAft>
              <a:tabLst>
                <a:tab pos="1049020" algn="l"/>
              </a:tabLst>
            </a:pPr>
            <a:r>
              <a:rPr lang="es-ES" b="1" dirty="0">
                <a:solidFill>
                  <a:srgbClr val="0070C0"/>
                </a:solidFill>
                <a:latin typeface="MV Boli" panose="02000500030200090000" pitchFamily="2" charset="0"/>
                <a:ea typeface="Calibri" panose="020F0502020204030204" pitchFamily="34" charset="0"/>
                <a:cs typeface="Times New Roman" panose="02020603050405020304" pitchFamily="18" charset="0"/>
              </a:rPr>
              <a:t>¿Cómo podemos mejorar nuestra autoestima y autoconfianza? </a:t>
            </a: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CuadroTexto 4">
            <a:extLst>
              <a:ext uri="{FF2B5EF4-FFF2-40B4-BE49-F238E27FC236}">
                <a16:creationId xmlns:a16="http://schemas.microsoft.com/office/drawing/2014/main" id="{C81C8785-7C4A-4AC2-9D8E-4B85BCB8BEDA}"/>
              </a:ext>
            </a:extLst>
          </p:cNvPr>
          <p:cNvSpPr txBox="1"/>
          <p:nvPr/>
        </p:nvSpPr>
        <p:spPr>
          <a:xfrm>
            <a:off x="2746063" y="3060536"/>
            <a:ext cx="5282804" cy="2492990"/>
          </a:xfrm>
          <a:prstGeom prst="rect">
            <a:avLst/>
          </a:prstGeom>
          <a:noFill/>
        </p:spPr>
        <p:txBody>
          <a:bodyPr wrap="square" rtlCol="0">
            <a:spAutoFit/>
          </a:bodyPr>
          <a:lstStyle/>
          <a:p>
            <a:pPr marL="342900" indent="-342900">
              <a:spcBef>
                <a:spcPts val="600"/>
              </a:spcBef>
              <a:buClr>
                <a:srgbClr val="0070C0"/>
              </a:buClr>
              <a:buSzPct val="150000"/>
              <a:buBlip>
                <a:blip r:embed="rId4"/>
              </a:buBlip>
            </a:pPr>
            <a:r>
              <a:rPr lang="es-ES" dirty="0"/>
              <a:t>Encontrando el origen de nuestra baja autoestima.</a:t>
            </a:r>
          </a:p>
          <a:p>
            <a:pPr marL="342900" indent="-342900">
              <a:spcBef>
                <a:spcPts val="600"/>
              </a:spcBef>
              <a:buClr>
                <a:srgbClr val="0070C0"/>
              </a:buClr>
              <a:buSzPct val="150000"/>
              <a:buBlip>
                <a:blip r:embed="rId4"/>
              </a:buBlip>
            </a:pPr>
            <a:r>
              <a:rPr lang="es-ES" dirty="0"/>
              <a:t>Identificando nuestras fortalezas.</a:t>
            </a:r>
          </a:p>
          <a:p>
            <a:pPr marL="342900" indent="-342900">
              <a:spcBef>
                <a:spcPts val="600"/>
              </a:spcBef>
              <a:buClr>
                <a:srgbClr val="0070C0"/>
              </a:buClr>
              <a:buSzPct val="150000"/>
              <a:buBlip>
                <a:blip r:embed="rId4"/>
              </a:buBlip>
            </a:pPr>
            <a:r>
              <a:rPr lang="es-ES" dirty="0"/>
              <a:t>Perdonándonos por nuestros errores.</a:t>
            </a:r>
          </a:p>
          <a:p>
            <a:pPr marL="342900" indent="-342900">
              <a:spcBef>
                <a:spcPts val="600"/>
              </a:spcBef>
              <a:buClr>
                <a:srgbClr val="0070C0"/>
              </a:buClr>
              <a:buSzPct val="150000"/>
              <a:buBlip>
                <a:blip r:embed="rId4"/>
              </a:buBlip>
            </a:pPr>
            <a:r>
              <a:rPr lang="es-ES" dirty="0"/>
              <a:t>Centrándonos en lo positivo.</a:t>
            </a:r>
          </a:p>
          <a:p>
            <a:pPr marL="342900" indent="-342900">
              <a:spcBef>
                <a:spcPts val="600"/>
              </a:spcBef>
              <a:buClr>
                <a:srgbClr val="0070C0"/>
              </a:buClr>
              <a:buSzPct val="150000"/>
              <a:buBlip>
                <a:blip r:embed="rId4"/>
              </a:buBlip>
            </a:pPr>
            <a:r>
              <a:rPr lang="es-ES" dirty="0"/>
              <a:t>Haciendo ejercicio.</a:t>
            </a:r>
          </a:p>
          <a:p>
            <a:pPr marL="342900" indent="-342900">
              <a:spcBef>
                <a:spcPts val="600"/>
              </a:spcBef>
              <a:buClr>
                <a:srgbClr val="0070C0"/>
              </a:buClr>
              <a:buSzPct val="150000"/>
              <a:buBlip>
                <a:blip r:embed="rId4"/>
              </a:buBlip>
            </a:pPr>
            <a:r>
              <a:rPr lang="es-ES" dirty="0"/>
              <a:t>No comparándonos con nadie.</a:t>
            </a:r>
          </a:p>
          <a:p>
            <a:pPr marL="342900" indent="-342900">
              <a:spcBef>
                <a:spcPts val="600"/>
              </a:spcBef>
              <a:buClr>
                <a:srgbClr val="0070C0"/>
              </a:buClr>
              <a:buSzPct val="150000"/>
              <a:buBlip>
                <a:blip r:embed="rId4"/>
              </a:buBlip>
            </a:pPr>
            <a:r>
              <a:rPr lang="es-ES" dirty="0"/>
              <a:t>Actuando.</a:t>
            </a:r>
          </a:p>
        </p:txBody>
      </p:sp>
    </p:spTree>
    <p:extLst>
      <p:ext uri="{BB962C8B-B14F-4D97-AF65-F5344CB8AC3E}">
        <p14:creationId xmlns:p14="http://schemas.microsoft.com/office/powerpoint/2010/main" val="33936725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3 CuadroTexto">
            <a:extLst>
              <a:ext uri="{FF2B5EF4-FFF2-40B4-BE49-F238E27FC236}">
                <a16:creationId xmlns:a16="http://schemas.microsoft.com/office/drawing/2014/main" id="{F849BA46-13E2-4FB4-93D5-B3CBC9C0C126}"/>
              </a:ext>
            </a:extLst>
          </p:cNvPr>
          <p:cNvSpPr txBox="1"/>
          <p:nvPr/>
        </p:nvSpPr>
        <p:spPr>
          <a:xfrm>
            <a:off x="0" y="214290"/>
            <a:ext cx="8786842" cy="276999"/>
          </a:xfrm>
          <a:prstGeom prst="rect">
            <a:avLst/>
          </a:prstGeom>
          <a:solidFill>
            <a:srgbClr val="339933"/>
          </a:solidFill>
        </p:spPr>
        <p:txBody>
          <a:bodyPr wrap="square" rtlCol="0">
            <a:spAutoFit/>
          </a:bodyPr>
          <a:lstStyle/>
          <a:p>
            <a:pPr algn="r"/>
            <a:r>
              <a:rPr lang="es-ES" sz="1200" b="1" dirty="0">
                <a:solidFill>
                  <a:schemeClr val="bg1"/>
                </a:solidFill>
                <a:effectLst>
                  <a:outerShdw blurRad="38100" dist="38100" dir="2700000" algn="tl">
                    <a:srgbClr val="000000">
                      <a:alpha val="43137"/>
                    </a:srgbClr>
                  </a:outerShdw>
                </a:effectLst>
                <a:latin typeface="MV Boli" pitchFamily="2" charset="0"/>
                <a:cs typeface="MV Boli" pitchFamily="2" charset="0"/>
              </a:rPr>
              <a:t>Unidad 7 –Espíritu emprendedor     </a:t>
            </a:r>
          </a:p>
        </p:txBody>
      </p:sp>
      <p:sp>
        <p:nvSpPr>
          <p:cNvPr id="8" name="4 CuadroTexto">
            <a:extLst>
              <a:ext uri="{FF2B5EF4-FFF2-40B4-BE49-F238E27FC236}">
                <a16:creationId xmlns:a16="http://schemas.microsoft.com/office/drawing/2014/main" id="{416885E8-3E3F-4424-B55D-BBC6D5CFA85A}"/>
              </a:ext>
            </a:extLst>
          </p:cNvPr>
          <p:cNvSpPr txBox="1"/>
          <p:nvPr/>
        </p:nvSpPr>
        <p:spPr>
          <a:xfrm>
            <a:off x="357158" y="6381328"/>
            <a:ext cx="8786842" cy="276999"/>
          </a:xfrm>
          <a:prstGeom prst="rect">
            <a:avLst/>
          </a:prstGeom>
          <a:solidFill>
            <a:srgbClr val="339933"/>
          </a:solidFill>
        </p:spPr>
        <p:txBody>
          <a:bodyPr wrap="square" rtlCol="0">
            <a:spAutoFit/>
          </a:bodyPr>
          <a:lstStyle/>
          <a:p>
            <a:r>
              <a:rPr lang="es-ES" sz="1200" b="1" dirty="0">
                <a:solidFill>
                  <a:schemeClr val="bg1"/>
                </a:solidFill>
                <a:effectLst>
                  <a:outerShdw blurRad="38100" dist="38100" dir="2700000" algn="tl">
                    <a:srgbClr val="000000">
                      <a:alpha val="43137"/>
                    </a:srgbClr>
                  </a:outerShdw>
                </a:effectLst>
                <a:latin typeface="MV Boli" pitchFamily="2" charset="0"/>
                <a:cs typeface="MV Boli" pitchFamily="2" charset="0"/>
              </a:rPr>
              <a:t>ECE 4º ESO                       </a:t>
            </a:r>
          </a:p>
        </p:txBody>
      </p:sp>
      <p:pic>
        <p:nvPicPr>
          <p:cNvPr id="63" name="Picture 6" descr="Ilustración del concepto de inversión vector gratuito">
            <a:extLst>
              <a:ext uri="{FF2B5EF4-FFF2-40B4-BE49-F238E27FC236}">
                <a16:creationId xmlns:a16="http://schemas.microsoft.com/office/drawing/2014/main" id="{2CF59D7E-3067-49B2-845A-8164ED3A163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58148" y="5693024"/>
            <a:ext cx="1158326" cy="1158326"/>
          </a:xfrm>
          <a:prstGeom prst="rect">
            <a:avLst/>
          </a:prstGeom>
          <a:noFill/>
          <a:extLst>
            <a:ext uri="{909E8E84-426E-40DD-AFC4-6F175D3DCCD1}">
              <a14:hiddenFill xmlns:a14="http://schemas.microsoft.com/office/drawing/2010/main">
                <a:solidFill>
                  <a:srgbClr val="FFFFFF"/>
                </a:solidFill>
              </a14:hiddenFill>
            </a:ext>
          </a:extLst>
        </p:spPr>
      </p:pic>
      <p:sp>
        <p:nvSpPr>
          <p:cNvPr id="2" name="Rectángulo 1">
            <a:extLst>
              <a:ext uri="{FF2B5EF4-FFF2-40B4-BE49-F238E27FC236}">
                <a16:creationId xmlns:a16="http://schemas.microsoft.com/office/drawing/2014/main" id="{230D6123-2290-426B-8D24-DF807CD9E4BC}"/>
              </a:ext>
            </a:extLst>
          </p:cNvPr>
          <p:cNvSpPr/>
          <p:nvPr/>
        </p:nvSpPr>
        <p:spPr>
          <a:xfrm>
            <a:off x="467544" y="908720"/>
            <a:ext cx="3148619" cy="400494"/>
          </a:xfrm>
          <a:prstGeom prst="rect">
            <a:avLst/>
          </a:prstGeom>
        </p:spPr>
        <p:txBody>
          <a:bodyPr wrap="none">
            <a:spAutoFit/>
          </a:bodyPr>
          <a:lstStyle/>
          <a:p>
            <a:pPr lvl="0">
              <a:lnSpc>
                <a:spcPct val="115000"/>
              </a:lnSpc>
              <a:spcAft>
                <a:spcPts val="1000"/>
              </a:spcAft>
              <a:tabLst>
                <a:tab pos="1049020" algn="l"/>
              </a:tabLst>
            </a:pPr>
            <a:r>
              <a:rPr lang="es-ES" b="1" dirty="0">
                <a:solidFill>
                  <a:srgbClr val="339933"/>
                </a:solidFill>
                <a:latin typeface="MV Boli" panose="02000500030200090000" pitchFamily="2" charset="0"/>
                <a:ea typeface="Calibri" panose="020F0502020204030204" pitchFamily="34" charset="0"/>
                <a:cs typeface="Times New Roman" panose="02020603050405020304" pitchFamily="18" charset="0"/>
              </a:rPr>
              <a:t>C. PENSAMIENTO CRÍTICO</a:t>
            </a: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ángulo 2">
            <a:extLst>
              <a:ext uri="{FF2B5EF4-FFF2-40B4-BE49-F238E27FC236}">
                <a16:creationId xmlns:a16="http://schemas.microsoft.com/office/drawing/2014/main" id="{987FEBE8-BDA5-4E0B-9B72-DA813A920844}"/>
              </a:ext>
            </a:extLst>
          </p:cNvPr>
          <p:cNvSpPr/>
          <p:nvPr/>
        </p:nvSpPr>
        <p:spPr>
          <a:xfrm>
            <a:off x="467544" y="1412776"/>
            <a:ext cx="8064896" cy="1347805"/>
          </a:xfrm>
          <a:prstGeom prst="rect">
            <a:avLst/>
          </a:prstGeom>
        </p:spPr>
        <p:txBody>
          <a:bodyPr wrap="square">
            <a:spAutoFit/>
          </a:bodyPr>
          <a:lstStyle/>
          <a:p>
            <a:pPr algn="just">
              <a:lnSpc>
                <a:spcPct val="115000"/>
              </a:lnSpc>
              <a:spcAft>
                <a:spcPts val="1000"/>
              </a:spcAft>
              <a:tabLst>
                <a:tab pos="1049020" algn="l"/>
              </a:tabLst>
            </a:pPr>
            <a:r>
              <a:rPr lang="es-ES" dirty="0">
                <a:latin typeface="Calibri" panose="020F0502020204030204" pitchFamily="34" charset="0"/>
                <a:ea typeface="Calibri" panose="020F0502020204030204" pitchFamily="34" charset="0"/>
                <a:cs typeface="Times New Roman" panose="02020603050405020304" pitchFamily="18" charset="0"/>
              </a:rPr>
              <a:t>El </a:t>
            </a:r>
            <a:r>
              <a:rPr lang="es-ES" b="1" dirty="0">
                <a:latin typeface="Calibri" panose="020F0502020204030204" pitchFamily="34" charset="0"/>
                <a:ea typeface="Calibri" panose="020F0502020204030204" pitchFamily="34" charset="0"/>
                <a:cs typeface="Times New Roman" panose="02020603050405020304" pitchFamily="18" charset="0"/>
              </a:rPr>
              <a:t>pensamiento crítico</a:t>
            </a:r>
            <a:r>
              <a:rPr lang="es-ES" dirty="0">
                <a:latin typeface="Calibri" panose="020F0502020204030204" pitchFamily="34" charset="0"/>
                <a:ea typeface="Calibri" panose="020F0502020204030204" pitchFamily="34" charset="0"/>
                <a:cs typeface="Times New Roman" panose="02020603050405020304" pitchFamily="18" charset="0"/>
              </a:rPr>
              <a:t> es la capacidad para analizar con objetividad los hechos o los razonamientos, sin ser influido por las opiniones de otros. Se trata de sacar tus propias conclusiones, no las que te impongan los demás. ¡OJO! No debemos confundir el pensamiento crítico con criticar a otras personas.</a:t>
            </a: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Rectángulo 3">
            <a:extLst>
              <a:ext uri="{FF2B5EF4-FFF2-40B4-BE49-F238E27FC236}">
                <a16:creationId xmlns:a16="http://schemas.microsoft.com/office/drawing/2014/main" id="{F360A24A-7349-44A9-B82B-5284BBF218A1}"/>
              </a:ext>
            </a:extLst>
          </p:cNvPr>
          <p:cNvSpPr/>
          <p:nvPr/>
        </p:nvSpPr>
        <p:spPr>
          <a:xfrm>
            <a:off x="463610" y="2952137"/>
            <a:ext cx="6174432" cy="400494"/>
          </a:xfrm>
          <a:prstGeom prst="rect">
            <a:avLst/>
          </a:prstGeom>
        </p:spPr>
        <p:txBody>
          <a:bodyPr wrap="square">
            <a:spAutoFit/>
          </a:bodyPr>
          <a:lstStyle/>
          <a:p>
            <a:pPr algn="just">
              <a:lnSpc>
                <a:spcPct val="115000"/>
              </a:lnSpc>
              <a:spcAft>
                <a:spcPts val="1000"/>
              </a:spcAft>
              <a:tabLst>
                <a:tab pos="1049020" algn="l"/>
              </a:tabLst>
            </a:pPr>
            <a:r>
              <a:rPr lang="es-ES" b="1" dirty="0">
                <a:solidFill>
                  <a:srgbClr val="0070C0"/>
                </a:solidFill>
                <a:latin typeface="MV Boli" panose="02000500030200090000" pitchFamily="2" charset="0"/>
                <a:ea typeface="Calibri" panose="020F0502020204030204" pitchFamily="34" charset="0"/>
                <a:cs typeface="Times New Roman" panose="02020603050405020304" pitchFamily="18" charset="0"/>
              </a:rPr>
              <a:t>¿Cómo podemos mejorar nuestro pensamiento crítico?</a:t>
            </a: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Imagen 8">
            <a:extLst>
              <a:ext uri="{FF2B5EF4-FFF2-40B4-BE49-F238E27FC236}">
                <a16:creationId xmlns:a16="http://schemas.microsoft.com/office/drawing/2014/main" id="{5BC76FF7-DFD0-4E29-A6F2-6DA289901B6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287690" y="3303881"/>
            <a:ext cx="1897772" cy="2793110"/>
          </a:xfrm>
          <a:prstGeom prst="rect">
            <a:avLst/>
          </a:prstGeom>
          <a:noFill/>
          <a:ln>
            <a:noFill/>
          </a:ln>
        </p:spPr>
      </p:pic>
      <p:sp>
        <p:nvSpPr>
          <p:cNvPr id="5" name="CuadroTexto 4">
            <a:extLst>
              <a:ext uri="{FF2B5EF4-FFF2-40B4-BE49-F238E27FC236}">
                <a16:creationId xmlns:a16="http://schemas.microsoft.com/office/drawing/2014/main" id="{AF8FBDD3-7201-423F-8A41-2DA2342C471C}"/>
              </a:ext>
            </a:extLst>
          </p:cNvPr>
          <p:cNvSpPr txBox="1"/>
          <p:nvPr/>
        </p:nvSpPr>
        <p:spPr>
          <a:xfrm>
            <a:off x="958538" y="3429000"/>
            <a:ext cx="5184576" cy="2769989"/>
          </a:xfrm>
          <a:prstGeom prst="rect">
            <a:avLst/>
          </a:prstGeom>
          <a:noFill/>
        </p:spPr>
        <p:txBody>
          <a:bodyPr wrap="square" rtlCol="0">
            <a:spAutoFit/>
          </a:bodyPr>
          <a:lstStyle/>
          <a:p>
            <a:pPr marL="342900" indent="-342900">
              <a:buClr>
                <a:srgbClr val="0070C0"/>
              </a:buClr>
              <a:buSzPct val="125000"/>
              <a:buBlip>
                <a:blip r:embed="rId4"/>
              </a:buBlip>
            </a:pPr>
            <a:r>
              <a:rPr lang="es-ES" dirty="0"/>
              <a:t>Manteniendo la mente abierta.</a:t>
            </a:r>
          </a:p>
          <a:p>
            <a:pPr marL="342900" indent="-342900">
              <a:spcBef>
                <a:spcPts val="600"/>
              </a:spcBef>
              <a:buClr>
                <a:srgbClr val="0070C0"/>
              </a:buClr>
              <a:buSzPct val="125000"/>
              <a:buBlip>
                <a:blip r:embed="rId4"/>
              </a:buBlip>
            </a:pPr>
            <a:r>
              <a:rPr lang="es-ES" dirty="0"/>
              <a:t>Cuestionándolo todo.</a:t>
            </a:r>
          </a:p>
          <a:p>
            <a:pPr marL="342900" indent="-342900">
              <a:spcBef>
                <a:spcPts val="600"/>
              </a:spcBef>
              <a:buClr>
                <a:srgbClr val="0070C0"/>
              </a:buClr>
              <a:buSzPct val="125000"/>
              <a:buBlip>
                <a:blip r:embed="rId4"/>
              </a:buBlip>
            </a:pPr>
            <a:r>
              <a:rPr lang="es-ES" dirty="0"/>
              <a:t>Investigando para tener nuestro propio criterio.</a:t>
            </a:r>
          </a:p>
          <a:p>
            <a:pPr marL="342900" indent="-342900">
              <a:spcBef>
                <a:spcPts val="600"/>
              </a:spcBef>
              <a:buClr>
                <a:srgbClr val="0070C0"/>
              </a:buClr>
              <a:buSzPct val="125000"/>
              <a:buBlip>
                <a:blip r:embed="rId4"/>
              </a:buBlip>
            </a:pPr>
            <a:r>
              <a:rPr lang="es-ES" dirty="0"/>
              <a:t>Evaluando de dónde viene la información.</a:t>
            </a:r>
          </a:p>
          <a:p>
            <a:pPr marL="342900" indent="-342900">
              <a:spcBef>
                <a:spcPts val="600"/>
              </a:spcBef>
              <a:buClr>
                <a:srgbClr val="0070C0"/>
              </a:buClr>
              <a:buSzPct val="125000"/>
              <a:buBlip>
                <a:blip r:embed="rId4"/>
              </a:buBlip>
            </a:pPr>
            <a:r>
              <a:rPr lang="es-ES" dirty="0"/>
              <a:t>Analizando la relevancia de los argumentos o datos.</a:t>
            </a:r>
          </a:p>
          <a:p>
            <a:pPr marL="342900" indent="-342900">
              <a:spcBef>
                <a:spcPts val="600"/>
              </a:spcBef>
              <a:buClr>
                <a:srgbClr val="0070C0"/>
              </a:buClr>
              <a:buSzPct val="125000"/>
              <a:buBlip>
                <a:blip r:embed="rId4"/>
              </a:buBlip>
            </a:pPr>
            <a:r>
              <a:rPr lang="es-ES" dirty="0"/>
              <a:t>Reconociendo los prejuicios del pensamiento.</a:t>
            </a:r>
          </a:p>
          <a:p>
            <a:pPr marL="342900" indent="-342900">
              <a:spcBef>
                <a:spcPts val="600"/>
              </a:spcBef>
              <a:buClr>
                <a:srgbClr val="0070C0"/>
              </a:buClr>
              <a:buSzPct val="125000"/>
              <a:buBlip>
                <a:blip r:embed="rId4"/>
              </a:buBlip>
            </a:pPr>
            <a:r>
              <a:rPr lang="es-ES" dirty="0"/>
              <a:t>Manteniéndonos humildes en nuestras opiniones.</a:t>
            </a:r>
          </a:p>
        </p:txBody>
      </p:sp>
    </p:spTree>
    <p:extLst>
      <p:ext uri="{BB962C8B-B14F-4D97-AF65-F5344CB8AC3E}">
        <p14:creationId xmlns:p14="http://schemas.microsoft.com/office/powerpoint/2010/main" val="40257385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3 CuadroTexto">
            <a:extLst>
              <a:ext uri="{FF2B5EF4-FFF2-40B4-BE49-F238E27FC236}">
                <a16:creationId xmlns:a16="http://schemas.microsoft.com/office/drawing/2014/main" id="{F849BA46-13E2-4FB4-93D5-B3CBC9C0C126}"/>
              </a:ext>
            </a:extLst>
          </p:cNvPr>
          <p:cNvSpPr txBox="1"/>
          <p:nvPr/>
        </p:nvSpPr>
        <p:spPr>
          <a:xfrm>
            <a:off x="0" y="214290"/>
            <a:ext cx="8786842" cy="276999"/>
          </a:xfrm>
          <a:prstGeom prst="rect">
            <a:avLst/>
          </a:prstGeom>
          <a:solidFill>
            <a:srgbClr val="339933"/>
          </a:solidFill>
        </p:spPr>
        <p:txBody>
          <a:bodyPr wrap="square" rtlCol="0">
            <a:spAutoFit/>
          </a:bodyPr>
          <a:lstStyle/>
          <a:p>
            <a:pPr algn="r"/>
            <a:r>
              <a:rPr lang="es-ES" sz="1200" b="1" dirty="0">
                <a:solidFill>
                  <a:schemeClr val="bg1"/>
                </a:solidFill>
                <a:effectLst>
                  <a:outerShdw blurRad="38100" dist="38100" dir="2700000" algn="tl">
                    <a:srgbClr val="000000">
                      <a:alpha val="43137"/>
                    </a:srgbClr>
                  </a:outerShdw>
                </a:effectLst>
                <a:latin typeface="MV Boli" pitchFamily="2" charset="0"/>
                <a:cs typeface="MV Boli" pitchFamily="2" charset="0"/>
              </a:rPr>
              <a:t>Unidad 7 – Espíritu emprendedor     </a:t>
            </a:r>
          </a:p>
        </p:txBody>
      </p:sp>
      <p:sp>
        <p:nvSpPr>
          <p:cNvPr id="8" name="4 CuadroTexto">
            <a:extLst>
              <a:ext uri="{FF2B5EF4-FFF2-40B4-BE49-F238E27FC236}">
                <a16:creationId xmlns:a16="http://schemas.microsoft.com/office/drawing/2014/main" id="{416885E8-3E3F-4424-B55D-BBC6D5CFA85A}"/>
              </a:ext>
            </a:extLst>
          </p:cNvPr>
          <p:cNvSpPr txBox="1"/>
          <p:nvPr/>
        </p:nvSpPr>
        <p:spPr>
          <a:xfrm>
            <a:off x="357158" y="6381328"/>
            <a:ext cx="8786842" cy="276999"/>
          </a:xfrm>
          <a:prstGeom prst="rect">
            <a:avLst/>
          </a:prstGeom>
          <a:solidFill>
            <a:srgbClr val="339933"/>
          </a:solidFill>
        </p:spPr>
        <p:txBody>
          <a:bodyPr wrap="square" rtlCol="0">
            <a:spAutoFit/>
          </a:bodyPr>
          <a:lstStyle/>
          <a:p>
            <a:r>
              <a:rPr lang="es-ES" sz="1200" b="1" dirty="0">
                <a:solidFill>
                  <a:schemeClr val="bg1"/>
                </a:solidFill>
                <a:effectLst>
                  <a:outerShdw blurRad="38100" dist="38100" dir="2700000" algn="tl">
                    <a:srgbClr val="000000">
                      <a:alpha val="43137"/>
                    </a:srgbClr>
                  </a:outerShdw>
                </a:effectLst>
                <a:latin typeface="MV Boli" pitchFamily="2" charset="0"/>
                <a:cs typeface="MV Boli" pitchFamily="2" charset="0"/>
              </a:rPr>
              <a:t>ECE 4º ESO                       </a:t>
            </a:r>
          </a:p>
        </p:txBody>
      </p:sp>
      <p:pic>
        <p:nvPicPr>
          <p:cNvPr id="63" name="Picture 6" descr="Ilustración del concepto de inversión vector gratuito">
            <a:extLst>
              <a:ext uri="{FF2B5EF4-FFF2-40B4-BE49-F238E27FC236}">
                <a16:creationId xmlns:a16="http://schemas.microsoft.com/office/drawing/2014/main" id="{2CF59D7E-3067-49B2-845A-8164ED3A163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58148" y="5693024"/>
            <a:ext cx="1158326" cy="1158326"/>
          </a:xfrm>
          <a:prstGeom prst="rect">
            <a:avLst/>
          </a:prstGeom>
          <a:noFill/>
          <a:extLst>
            <a:ext uri="{909E8E84-426E-40DD-AFC4-6F175D3DCCD1}">
              <a14:hiddenFill xmlns:a14="http://schemas.microsoft.com/office/drawing/2010/main">
                <a:solidFill>
                  <a:srgbClr val="FFFFFF"/>
                </a:solidFill>
              </a14:hiddenFill>
            </a:ext>
          </a:extLst>
        </p:spPr>
      </p:pic>
      <p:sp>
        <p:nvSpPr>
          <p:cNvPr id="2" name="Rectángulo 1">
            <a:extLst>
              <a:ext uri="{FF2B5EF4-FFF2-40B4-BE49-F238E27FC236}">
                <a16:creationId xmlns:a16="http://schemas.microsoft.com/office/drawing/2014/main" id="{E1AA5054-8702-4BE4-ABCE-43A6A6503802}"/>
              </a:ext>
            </a:extLst>
          </p:cNvPr>
          <p:cNvSpPr/>
          <p:nvPr/>
        </p:nvSpPr>
        <p:spPr>
          <a:xfrm>
            <a:off x="539552" y="853427"/>
            <a:ext cx="2388795" cy="400494"/>
          </a:xfrm>
          <a:prstGeom prst="rect">
            <a:avLst/>
          </a:prstGeom>
        </p:spPr>
        <p:txBody>
          <a:bodyPr wrap="none">
            <a:spAutoFit/>
          </a:bodyPr>
          <a:lstStyle/>
          <a:p>
            <a:pPr lvl="0">
              <a:lnSpc>
                <a:spcPct val="115000"/>
              </a:lnSpc>
              <a:spcAft>
                <a:spcPts val="1000"/>
              </a:spcAft>
              <a:tabLst>
                <a:tab pos="1049020" algn="l"/>
              </a:tabLst>
            </a:pPr>
            <a:r>
              <a:rPr lang="es-ES" b="1" dirty="0">
                <a:solidFill>
                  <a:srgbClr val="339933"/>
                </a:solidFill>
                <a:latin typeface="MV Boli" panose="02000500030200090000" pitchFamily="2" charset="0"/>
                <a:ea typeface="Calibri" panose="020F0502020204030204" pitchFamily="34" charset="0"/>
                <a:cs typeface="Times New Roman" panose="02020603050405020304" pitchFamily="18" charset="0"/>
              </a:rPr>
              <a:t>D. PERSEVERANCIA</a:t>
            </a: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ángulo 2">
            <a:extLst>
              <a:ext uri="{FF2B5EF4-FFF2-40B4-BE49-F238E27FC236}">
                <a16:creationId xmlns:a16="http://schemas.microsoft.com/office/drawing/2014/main" id="{647A1B69-D8C2-467B-9C40-949BC8819CDD}"/>
              </a:ext>
            </a:extLst>
          </p:cNvPr>
          <p:cNvSpPr/>
          <p:nvPr/>
        </p:nvSpPr>
        <p:spPr>
          <a:xfrm>
            <a:off x="4369948" y="1586961"/>
            <a:ext cx="4121785" cy="1984902"/>
          </a:xfrm>
          <a:prstGeom prst="rect">
            <a:avLst/>
          </a:prstGeom>
        </p:spPr>
        <p:txBody>
          <a:bodyPr wrap="square">
            <a:spAutoFit/>
          </a:bodyPr>
          <a:lstStyle/>
          <a:p>
            <a:pPr algn="just">
              <a:lnSpc>
                <a:spcPct val="115000"/>
              </a:lnSpc>
              <a:spcAft>
                <a:spcPts val="1000"/>
              </a:spcAft>
              <a:tabLst>
                <a:tab pos="1049020" algn="l"/>
              </a:tabLst>
            </a:pPr>
            <a:r>
              <a:rPr lang="es-ES" dirty="0">
                <a:latin typeface="Calibri" panose="020F0502020204030204" pitchFamily="34" charset="0"/>
                <a:ea typeface="Calibri" panose="020F0502020204030204" pitchFamily="34" charset="0"/>
                <a:cs typeface="Times New Roman" panose="02020603050405020304" pitchFamily="18" charset="0"/>
              </a:rPr>
              <a:t>La </a:t>
            </a:r>
            <a:r>
              <a:rPr lang="es-ES" b="1" dirty="0">
                <a:latin typeface="Calibri" panose="020F0502020204030204" pitchFamily="34" charset="0"/>
                <a:ea typeface="Calibri" panose="020F0502020204030204" pitchFamily="34" charset="0"/>
                <a:cs typeface="Times New Roman" panose="02020603050405020304" pitchFamily="18" charset="0"/>
              </a:rPr>
              <a:t>perseverancia </a:t>
            </a:r>
            <a:r>
              <a:rPr lang="es-ES" dirty="0">
                <a:latin typeface="Calibri" panose="020F0502020204030204" pitchFamily="34" charset="0"/>
                <a:ea typeface="Calibri" panose="020F0502020204030204" pitchFamily="34" charset="0"/>
                <a:cs typeface="Times New Roman" panose="02020603050405020304" pitchFamily="18" charset="0"/>
              </a:rPr>
              <a:t>es la capacidad de una persona para mantener su esfuerzo de manera constante para conseguir un objetivo sin llegar a darse por vencido, incluso frente a los obstáculos más difíciles.</a:t>
            </a: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Imagen 6">
            <a:extLst>
              <a:ext uri="{FF2B5EF4-FFF2-40B4-BE49-F238E27FC236}">
                <a16:creationId xmlns:a16="http://schemas.microsoft.com/office/drawing/2014/main" id="{ED518AC6-32D6-41D1-A9A6-CF1F1E5A1FD8}"/>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780194"/>
            <a:ext cx="4121785" cy="1725930"/>
          </a:xfrm>
          <a:prstGeom prst="rect">
            <a:avLst/>
          </a:prstGeom>
          <a:noFill/>
          <a:ln>
            <a:noFill/>
          </a:ln>
        </p:spPr>
      </p:pic>
      <p:sp>
        <p:nvSpPr>
          <p:cNvPr id="4" name="Rectángulo 3">
            <a:extLst>
              <a:ext uri="{FF2B5EF4-FFF2-40B4-BE49-F238E27FC236}">
                <a16:creationId xmlns:a16="http://schemas.microsoft.com/office/drawing/2014/main" id="{57D8A116-4F77-4C26-8CF3-C50F93029ADC}"/>
              </a:ext>
            </a:extLst>
          </p:cNvPr>
          <p:cNvSpPr/>
          <p:nvPr/>
        </p:nvSpPr>
        <p:spPr>
          <a:xfrm>
            <a:off x="611560" y="3916015"/>
            <a:ext cx="5736972" cy="400494"/>
          </a:xfrm>
          <a:prstGeom prst="rect">
            <a:avLst/>
          </a:prstGeom>
        </p:spPr>
        <p:txBody>
          <a:bodyPr wrap="square">
            <a:spAutoFit/>
          </a:bodyPr>
          <a:lstStyle/>
          <a:p>
            <a:pPr algn="just">
              <a:lnSpc>
                <a:spcPct val="115000"/>
              </a:lnSpc>
              <a:spcAft>
                <a:spcPts val="1000"/>
              </a:spcAft>
              <a:tabLst>
                <a:tab pos="1049020" algn="l"/>
              </a:tabLst>
            </a:pPr>
            <a:r>
              <a:rPr lang="es-ES" b="1" dirty="0">
                <a:solidFill>
                  <a:srgbClr val="0070C0"/>
                </a:solidFill>
                <a:latin typeface="MV Boli" panose="02000500030200090000" pitchFamily="2" charset="0"/>
                <a:ea typeface="Calibri" panose="020F0502020204030204" pitchFamily="34" charset="0"/>
                <a:cs typeface="Times New Roman" panose="02020603050405020304" pitchFamily="18" charset="0"/>
              </a:rPr>
              <a:t>¿Cómo podemos desarrollar la perseverancia?</a:t>
            </a:r>
            <a:r>
              <a:rPr lang="es-ES" dirty="0">
                <a:solidFill>
                  <a:srgbClr val="0070C0"/>
                </a:solidFill>
                <a:latin typeface="Calibri" panose="020F0502020204030204" pitchFamily="34" charset="0"/>
                <a:ea typeface="Calibri" panose="020F0502020204030204" pitchFamily="34" charset="0"/>
                <a:cs typeface="Times New Roman" panose="02020603050405020304" pitchFamily="18" charset="0"/>
              </a:rPr>
              <a:t> </a:t>
            </a: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CuadroTexto 4">
            <a:extLst>
              <a:ext uri="{FF2B5EF4-FFF2-40B4-BE49-F238E27FC236}">
                <a16:creationId xmlns:a16="http://schemas.microsoft.com/office/drawing/2014/main" id="{23208319-4623-4F15-AEBD-072601D5DECB}"/>
              </a:ext>
            </a:extLst>
          </p:cNvPr>
          <p:cNvSpPr txBox="1"/>
          <p:nvPr/>
        </p:nvSpPr>
        <p:spPr>
          <a:xfrm>
            <a:off x="1957680" y="4527728"/>
            <a:ext cx="4824536" cy="1431161"/>
          </a:xfrm>
          <a:prstGeom prst="rect">
            <a:avLst/>
          </a:prstGeom>
          <a:noFill/>
        </p:spPr>
        <p:txBody>
          <a:bodyPr wrap="square" rtlCol="0">
            <a:spAutoFit/>
          </a:bodyPr>
          <a:lstStyle/>
          <a:p>
            <a:pPr marL="285750" indent="-285750">
              <a:buClr>
                <a:srgbClr val="0070C0"/>
              </a:buClr>
              <a:buSzPct val="125000"/>
              <a:buBlip>
                <a:blip r:embed="rId4"/>
              </a:buBlip>
            </a:pPr>
            <a:r>
              <a:rPr lang="es-ES" dirty="0"/>
              <a:t>Teniendo claros nuestros deseos y objetivos</a:t>
            </a:r>
            <a:r>
              <a:rPr lang="es-ES" b="1" dirty="0"/>
              <a:t>.</a:t>
            </a:r>
          </a:p>
          <a:p>
            <a:pPr marL="285750" indent="-285750">
              <a:spcBef>
                <a:spcPts val="600"/>
              </a:spcBef>
              <a:buClr>
                <a:srgbClr val="0070C0"/>
              </a:buClr>
              <a:buSzPct val="125000"/>
              <a:buBlip>
                <a:blip r:embed="rId4"/>
              </a:buBlip>
            </a:pPr>
            <a:r>
              <a:rPr lang="es-ES" dirty="0"/>
              <a:t>Esforzándonos.</a:t>
            </a:r>
          </a:p>
          <a:p>
            <a:pPr marL="285750" indent="-285750">
              <a:spcBef>
                <a:spcPts val="600"/>
              </a:spcBef>
              <a:buClr>
                <a:srgbClr val="0070C0"/>
              </a:buClr>
              <a:buSzPct val="125000"/>
              <a:buBlip>
                <a:blip r:embed="rId4"/>
              </a:buBlip>
            </a:pPr>
            <a:r>
              <a:rPr lang="es-ES" dirty="0"/>
              <a:t>Siendo constantes.</a:t>
            </a:r>
          </a:p>
          <a:p>
            <a:pPr marL="285750" indent="-285750">
              <a:spcBef>
                <a:spcPts val="600"/>
              </a:spcBef>
              <a:buClr>
                <a:srgbClr val="0070C0"/>
              </a:buClr>
              <a:buSzPct val="125000"/>
              <a:buBlip>
                <a:blip r:embed="rId4"/>
              </a:buBlip>
            </a:pPr>
            <a:r>
              <a:rPr lang="es-ES" dirty="0"/>
              <a:t>No dándonos por vencidos.</a:t>
            </a:r>
          </a:p>
        </p:txBody>
      </p:sp>
    </p:spTree>
    <p:extLst>
      <p:ext uri="{BB962C8B-B14F-4D97-AF65-F5344CB8AC3E}">
        <p14:creationId xmlns:p14="http://schemas.microsoft.com/office/powerpoint/2010/main" val="3937090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3 CuadroTexto">
            <a:extLst>
              <a:ext uri="{FF2B5EF4-FFF2-40B4-BE49-F238E27FC236}">
                <a16:creationId xmlns:a16="http://schemas.microsoft.com/office/drawing/2014/main" id="{F849BA46-13E2-4FB4-93D5-B3CBC9C0C126}"/>
              </a:ext>
            </a:extLst>
          </p:cNvPr>
          <p:cNvSpPr txBox="1"/>
          <p:nvPr/>
        </p:nvSpPr>
        <p:spPr>
          <a:xfrm>
            <a:off x="0" y="214290"/>
            <a:ext cx="8786842" cy="276999"/>
          </a:xfrm>
          <a:prstGeom prst="rect">
            <a:avLst/>
          </a:prstGeom>
          <a:solidFill>
            <a:srgbClr val="339933"/>
          </a:solidFill>
        </p:spPr>
        <p:txBody>
          <a:bodyPr wrap="square" rtlCol="0">
            <a:spAutoFit/>
          </a:bodyPr>
          <a:lstStyle/>
          <a:p>
            <a:pPr algn="r"/>
            <a:r>
              <a:rPr lang="es-ES" sz="1200" b="1" dirty="0">
                <a:solidFill>
                  <a:schemeClr val="bg1"/>
                </a:solidFill>
                <a:effectLst>
                  <a:outerShdw blurRad="38100" dist="38100" dir="2700000" algn="tl">
                    <a:srgbClr val="000000">
                      <a:alpha val="43137"/>
                    </a:srgbClr>
                  </a:outerShdw>
                </a:effectLst>
                <a:latin typeface="MV Boli" pitchFamily="2" charset="0"/>
                <a:cs typeface="MV Boli" pitchFamily="2" charset="0"/>
              </a:rPr>
              <a:t>Unidad 7 – Espíritu emprendedor     </a:t>
            </a:r>
          </a:p>
        </p:txBody>
      </p:sp>
      <p:sp>
        <p:nvSpPr>
          <p:cNvPr id="8" name="4 CuadroTexto">
            <a:extLst>
              <a:ext uri="{FF2B5EF4-FFF2-40B4-BE49-F238E27FC236}">
                <a16:creationId xmlns:a16="http://schemas.microsoft.com/office/drawing/2014/main" id="{416885E8-3E3F-4424-B55D-BBC6D5CFA85A}"/>
              </a:ext>
            </a:extLst>
          </p:cNvPr>
          <p:cNvSpPr txBox="1"/>
          <p:nvPr/>
        </p:nvSpPr>
        <p:spPr>
          <a:xfrm>
            <a:off x="357158" y="6381328"/>
            <a:ext cx="8786842" cy="276999"/>
          </a:xfrm>
          <a:prstGeom prst="rect">
            <a:avLst/>
          </a:prstGeom>
          <a:solidFill>
            <a:srgbClr val="339933"/>
          </a:solidFill>
        </p:spPr>
        <p:txBody>
          <a:bodyPr wrap="square" rtlCol="0">
            <a:spAutoFit/>
          </a:bodyPr>
          <a:lstStyle/>
          <a:p>
            <a:r>
              <a:rPr lang="es-ES" sz="1200" b="1" dirty="0">
                <a:solidFill>
                  <a:schemeClr val="bg1"/>
                </a:solidFill>
                <a:effectLst>
                  <a:outerShdw blurRad="38100" dist="38100" dir="2700000" algn="tl">
                    <a:srgbClr val="000000">
                      <a:alpha val="43137"/>
                    </a:srgbClr>
                  </a:outerShdw>
                </a:effectLst>
                <a:latin typeface="MV Boli" pitchFamily="2" charset="0"/>
                <a:cs typeface="MV Boli" pitchFamily="2" charset="0"/>
              </a:rPr>
              <a:t>ECE 4º ESO                       </a:t>
            </a:r>
          </a:p>
        </p:txBody>
      </p:sp>
      <p:pic>
        <p:nvPicPr>
          <p:cNvPr id="63" name="Picture 6" descr="Ilustración del concepto de inversión vector gratuito">
            <a:extLst>
              <a:ext uri="{FF2B5EF4-FFF2-40B4-BE49-F238E27FC236}">
                <a16:creationId xmlns:a16="http://schemas.microsoft.com/office/drawing/2014/main" id="{2CF59D7E-3067-49B2-845A-8164ED3A163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58148" y="5693024"/>
            <a:ext cx="1158326" cy="1158326"/>
          </a:xfrm>
          <a:prstGeom prst="rect">
            <a:avLst/>
          </a:prstGeom>
          <a:noFill/>
          <a:extLst>
            <a:ext uri="{909E8E84-426E-40DD-AFC4-6F175D3DCCD1}">
              <a14:hiddenFill xmlns:a14="http://schemas.microsoft.com/office/drawing/2010/main">
                <a:solidFill>
                  <a:srgbClr val="FFFFFF"/>
                </a:solidFill>
              </a14:hiddenFill>
            </a:ext>
          </a:extLst>
        </p:spPr>
      </p:pic>
      <p:sp>
        <p:nvSpPr>
          <p:cNvPr id="2" name="Rectángulo 1">
            <a:extLst>
              <a:ext uri="{FF2B5EF4-FFF2-40B4-BE49-F238E27FC236}">
                <a16:creationId xmlns:a16="http://schemas.microsoft.com/office/drawing/2014/main" id="{F3CB2A68-E2C8-4EDF-BCA2-830988060E34}"/>
              </a:ext>
            </a:extLst>
          </p:cNvPr>
          <p:cNvSpPr/>
          <p:nvPr/>
        </p:nvSpPr>
        <p:spPr>
          <a:xfrm>
            <a:off x="539552" y="836712"/>
            <a:ext cx="3013967" cy="400494"/>
          </a:xfrm>
          <a:prstGeom prst="rect">
            <a:avLst/>
          </a:prstGeom>
        </p:spPr>
        <p:txBody>
          <a:bodyPr wrap="none">
            <a:spAutoFit/>
          </a:bodyPr>
          <a:lstStyle/>
          <a:p>
            <a:pPr lvl="0">
              <a:lnSpc>
                <a:spcPct val="115000"/>
              </a:lnSpc>
              <a:spcAft>
                <a:spcPts val="1000"/>
              </a:spcAft>
              <a:tabLst>
                <a:tab pos="1049020" algn="l"/>
              </a:tabLst>
            </a:pPr>
            <a:r>
              <a:rPr lang="es-ES" b="1" dirty="0">
                <a:solidFill>
                  <a:srgbClr val="339933"/>
                </a:solidFill>
                <a:latin typeface="MV Boli" panose="02000500030200090000" pitchFamily="2" charset="0"/>
                <a:ea typeface="Calibri" panose="020F0502020204030204" pitchFamily="34" charset="0"/>
                <a:cs typeface="Times New Roman" panose="02020603050405020304" pitchFamily="18" charset="0"/>
              </a:rPr>
              <a:t>E. GESTIÓN DEL TIEMPO</a:t>
            </a: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Imagen 6">
            <a:extLst>
              <a:ext uri="{FF2B5EF4-FFF2-40B4-BE49-F238E27FC236}">
                <a16:creationId xmlns:a16="http://schemas.microsoft.com/office/drawing/2014/main" id="{4C293907-72D9-4174-B8EF-96B658C5BBAC}"/>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7012" y="3068154"/>
            <a:ext cx="1800200" cy="1637474"/>
          </a:xfrm>
          <a:prstGeom prst="rect">
            <a:avLst/>
          </a:prstGeom>
          <a:noFill/>
          <a:ln>
            <a:noFill/>
          </a:ln>
        </p:spPr>
      </p:pic>
      <p:pic>
        <p:nvPicPr>
          <p:cNvPr id="9" name="Imagen 8" descr="Ilustración de Calendario y más Vectores Libres de Derechos de Calendario -  Calendario, Dibujar, Croquis - iStock">
            <a:extLst>
              <a:ext uri="{FF2B5EF4-FFF2-40B4-BE49-F238E27FC236}">
                <a16:creationId xmlns:a16="http://schemas.microsoft.com/office/drawing/2014/main" id="{35AABAB2-1748-48F5-8813-B3CCAC1411E8}"/>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00107" y="3844288"/>
            <a:ext cx="2016224" cy="1744080"/>
          </a:xfrm>
          <a:prstGeom prst="rect">
            <a:avLst/>
          </a:prstGeom>
          <a:noFill/>
          <a:ln>
            <a:noFill/>
          </a:ln>
        </p:spPr>
      </p:pic>
      <p:sp>
        <p:nvSpPr>
          <p:cNvPr id="3" name="Rectángulo 2">
            <a:extLst>
              <a:ext uri="{FF2B5EF4-FFF2-40B4-BE49-F238E27FC236}">
                <a16:creationId xmlns:a16="http://schemas.microsoft.com/office/drawing/2014/main" id="{690341B3-781B-443E-BC1D-3F5063568700}"/>
              </a:ext>
            </a:extLst>
          </p:cNvPr>
          <p:cNvSpPr/>
          <p:nvPr/>
        </p:nvSpPr>
        <p:spPr>
          <a:xfrm>
            <a:off x="539554" y="1290277"/>
            <a:ext cx="7848870" cy="1029256"/>
          </a:xfrm>
          <a:prstGeom prst="rect">
            <a:avLst/>
          </a:prstGeom>
        </p:spPr>
        <p:txBody>
          <a:bodyPr wrap="square">
            <a:spAutoFit/>
          </a:bodyPr>
          <a:lstStyle/>
          <a:p>
            <a:pPr algn="just">
              <a:lnSpc>
                <a:spcPct val="115000"/>
              </a:lnSpc>
              <a:spcAft>
                <a:spcPts val="0"/>
              </a:spcAft>
            </a:pPr>
            <a:r>
              <a:rPr lang="es-ES" dirty="0">
                <a:latin typeface="Calibri" panose="020F0502020204030204" pitchFamily="34" charset="0"/>
                <a:ea typeface="Calibri" panose="020F0502020204030204" pitchFamily="34" charset="0"/>
                <a:cs typeface="Times New Roman" panose="02020603050405020304" pitchFamily="18" charset="0"/>
              </a:rPr>
              <a:t>La </a:t>
            </a:r>
            <a:r>
              <a:rPr lang="es-ES" b="1" dirty="0">
                <a:latin typeface="Calibri" panose="020F0502020204030204" pitchFamily="34" charset="0"/>
                <a:ea typeface="Calibri" panose="020F0502020204030204" pitchFamily="34" charset="0"/>
                <a:cs typeface="Times New Roman" panose="02020603050405020304" pitchFamily="18" charset="0"/>
              </a:rPr>
              <a:t>gestión del tiempo</a:t>
            </a:r>
            <a:r>
              <a:rPr lang="es-ES" dirty="0">
                <a:latin typeface="Calibri" panose="020F0502020204030204" pitchFamily="34" charset="0"/>
                <a:ea typeface="Calibri" panose="020F0502020204030204" pitchFamily="34" charset="0"/>
                <a:cs typeface="Times New Roman" panose="02020603050405020304" pitchFamily="18" charset="0"/>
              </a:rPr>
              <a:t> es la habilidad de repartir nuestro tiempo para asegurarnos de que podemos llevar a cabo todas las tareas que nos permitan conseguir nuestros objetivos.</a:t>
            </a: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Rectángulo 3">
            <a:extLst>
              <a:ext uri="{FF2B5EF4-FFF2-40B4-BE49-F238E27FC236}">
                <a16:creationId xmlns:a16="http://schemas.microsoft.com/office/drawing/2014/main" id="{5BD3DDF4-3C16-4DCA-8464-F76929F16255}"/>
              </a:ext>
            </a:extLst>
          </p:cNvPr>
          <p:cNvSpPr/>
          <p:nvPr/>
        </p:nvSpPr>
        <p:spPr>
          <a:xfrm>
            <a:off x="539552" y="2455877"/>
            <a:ext cx="4381328" cy="400494"/>
          </a:xfrm>
          <a:prstGeom prst="rect">
            <a:avLst/>
          </a:prstGeom>
        </p:spPr>
        <p:txBody>
          <a:bodyPr wrap="none">
            <a:spAutoFit/>
          </a:bodyPr>
          <a:lstStyle/>
          <a:p>
            <a:pPr algn="just">
              <a:lnSpc>
                <a:spcPct val="115000"/>
              </a:lnSpc>
              <a:spcAft>
                <a:spcPts val="0"/>
              </a:spcAft>
            </a:pPr>
            <a:r>
              <a:rPr lang="es-ES" b="1" dirty="0">
                <a:solidFill>
                  <a:srgbClr val="0070C0"/>
                </a:solidFill>
                <a:latin typeface="MV Boli" panose="02000500030200090000" pitchFamily="2" charset="0"/>
                <a:ea typeface="Calibri" panose="020F0502020204030204" pitchFamily="34" charset="0"/>
                <a:cs typeface="Times New Roman" panose="02020603050405020304" pitchFamily="18" charset="0"/>
              </a:rPr>
              <a:t>¿Cómo mejorar la gestión del tiempo? </a:t>
            </a: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CuadroTexto 9">
            <a:extLst>
              <a:ext uri="{FF2B5EF4-FFF2-40B4-BE49-F238E27FC236}">
                <a16:creationId xmlns:a16="http://schemas.microsoft.com/office/drawing/2014/main" id="{9FA03D97-9C7E-4DF1-843C-8FD9D869F8E1}"/>
              </a:ext>
            </a:extLst>
          </p:cNvPr>
          <p:cNvSpPr txBox="1"/>
          <p:nvPr/>
        </p:nvSpPr>
        <p:spPr>
          <a:xfrm>
            <a:off x="2443894" y="2992715"/>
            <a:ext cx="4188459" cy="3477875"/>
          </a:xfrm>
          <a:prstGeom prst="rect">
            <a:avLst/>
          </a:prstGeom>
          <a:noFill/>
        </p:spPr>
        <p:txBody>
          <a:bodyPr wrap="square" rtlCol="0">
            <a:spAutoFit/>
          </a:bodyPr>
          <a:lstStyle/>
          <a:p>
            <a:pPr marL="342900" indent="-342900">
              <a:buClr>
                <a:srgbClr val="0070C0"/>
              </a:buClr>
              <a:buSzPct val="125000"/>
              <a:buBlip>
                <a:blip r:embed="rId5"/>
              </a:buBlip>
            </a:pPr>
            <a:r>
              <a:rPr lang="es-ES" dirty="0"/>
              <a:t>Fijando prioridades.</a:t>
            </a:r>
          </a:p>
          <a:p>
            <a:pPr marL="342900" indent="-342900">
              <a:spcBef>
                <a:spcPts val="600"/>
              </a:spcBef>
              <a:buClr>
                <a:srgbClr val="0070C0"/>
              </a:buClr>
              <a:buSzPct val="125000"/>
              <a:buBlip>
                <a:blip r:embed="rId5"/>
              </a:buBlip>
            </a:pPr>
            <a:r>
              <a:rPr lang="es-ES" dirty="0"/>
              <a:t>Marcándonos un horario.</a:t>
            </a:r>
          </a:p>
          <a:p>
            <a:pPr marL="342900" indent="-342900">
              <a:spcBef>
                <a:spcPts val="600"/>
              </a:spcBef>
              <a:buClr>
                <a:srgbClr val="0070C0"/>
              </a:buClr>
              <a:buSzPct val="125000"/>
              <a:buBlip>
                <a:blip r:embed="rId5"/>
              </a:buBlip>
            </a:pPr>
            <a:r>
              <a:rPr lang="es-ES" dirty="0"/>
              <a:t>Estableciendo los momentos del día.</a:t>
            </a:r>
          </a:p>
          <a:p>
            <a:pPr marL="342900" indent="-342900">
              <a:spcBef>
                <a:spcPts val="600"/>
              </a:spcBef>
              <a:buClr>
                <a:srgbClr val="0070C0"/>
              </a:buClr>
              <a:buSzPct val="125000"/>
              <a:buBlip>
                <a:blip r:embed="rId5"/>
              </a:buBlip>
            </a:pPr>
            <a:r>
              <a:rPr lang="es-ES" dirty="0"/>
              <a:t>Planificando con tiempo.</a:t>
            </a:r>
          </a:p>
          <a:p>
            <a:pPr marL="342900" indent="-342900">
              <a:spcBef>
                <a:spcPts val="600"/>
              </a:spcBef>
              <a:buClr>
                <a:srgbClr val="0070C0"/>
              </a:buClr>
              <a:buSzPct val="125000"/>
              <a:buBlip>
                <a:blip r:embed="rId5"/>
              </a:buBlip>
            </a:pPr>
            <a:r>
              <a:rPr lang="es-ES" dirty="0"/>
              <a:t>Centrándonos en sólo una tarea.</a:t>
            </a:r>
          </a:p>
          <a:p>
            <a:pPr marL="342900" indent="-342900">
              <a:spcBef>
                <a:spcPts val="600"/>
              </a:spcBef>
              <a:buClr>
                <a:srgbClr val="0070C0"/>
              </a:buClr>
              <a:buSzPct val="125000"/>
              <a:buBlip>
                <a:blip r:embed="rId5"/>
              </a:buBlip>
            </a:pPr>
            <a:r>
              <a:rPr lang="es-ES" dirty="0"/>
              <a:t>Tomando descansos.</a:t>
            </a:r>
          </a:p>
          <a:p>
            <a:pPr marL="342900" indent="-342900">
              <a:spcBef>
                <a:spcPts val="600"/>
              </a:spcBef>
              <a:buClr>
                <a:srgbClr val="0070C0"/>
              </a:buClr>
              <a:buSzPct val="125000"/>
              <a:buBlip>
                <a:blip r:embed="rId5"/>
              </a:buBlip>
            </a:pPr>
            <a:r>
              <a:rPr lang="es-ES" dirty="0"/>
              <a:t>Eliminando distracciones.</a:t>
            </a:r>
          </a:p>
          <a:p>
            <a:pPr marL="342900" indent="-342900">
              <a:spcBef>
                <a:spcPts val="600"/>
              </a:spcBef>
              <a:buClr>
                <a:srgbClr val="0070C0"/>
              </a:buClr>
              <a:buSzPct val="125000"/>
              <a:buBlip>
                <a:blip r:embed="rId5"/>
              </a:buBlip>
            </a:pPr>
            <a:r>
              <a:rPr lang="es-ES" dirty="0"/>
              <a:t>Organizando nuestro espacio físico.</a:t>
            </a:r>
          </a:p>
          <a:p>
            <a:pPr marL="342900" indent="-342900">
              <a:spcBef>
                <a:spcPts val="600"/>
              </a:spcBef>
              <a:buClr>
                <a:srgbClr val="0070C0"/>
              </a:buClr>
              <a:buSzPct val="125000"/>
              <a:buBlip>
                <a:blip r:embed="rId5"/>
              </a:buBlip>
            </a:pPr>
            <a:r>
              <a:rPr lang="es-ES" dirty="0"/>
              <a:t>Aprendiendo a decir NO.</a:t>
            </a:r>
          </a:p>
          <a:p>
            <a:pPr marL="342900" indent="-342900">
              <a:buClr>
                <a:srgbClr val="0070C0"/>
              </a:buClr>
              <a:buAutoNum type="arabicParenR"/>
            </a:pPr>
            <a:endParaRPr lang="es-ES" dirty="0"/>
          </a:p>
        </p:txBody>
      </p:sp>
    </p:spTree>
    <p:extLst>
      <p:ext uri="{BB962C8B-B14F-4D97-AF65-F5344CB8AC3E}">
        <p14:creationId xmlns:p14="http://schemas.microsoft.com/office/powerpoint/2010/main" val="29788227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7712D9-17C7-E73E-A8A8-F8B045F95282}"/>
            </a:ext>
          </a:extLst>
        </p:cNvPr>
        <p:cNvGrpSpPr/>
        <p:nvPr/>
      </p:nvGrpSpPr>
      <p:grpSpPr>
        <a:xfrm>
          <a:off x="0" y="0"/>
          <a:ext cx="0" cy="0"/>
          <a:chOff x="0" y="0"/>
          <a:chExt cx="0" cy="0"/>
        </a:xfrm>
      </p:grpSpPr>
      <p:sp>
        <p:nvSpPr>
          <p:cNvPr id="6" name="3 CuadroTexto">
            <a:extLst>
              <a:ext uri="{FF2B5EF4-FFF2-40B4-BE49-F238E27FC236}">
                <a16:creationId xmlns:a16="http://schemas.microsoft.com/office/drawing/2014/main" id="{33C65E14-EC58-E8F7-2B2E-5E8111E8C4AB}"/>
              </a:ext>
            </a:extLst>
          </p:cNvPr>
          <p:cNvSpPr txBox="1"/>
          <p:nvPr/>
        </p:nvSpPr>
        <p:spPr>
          <a:xfrm>
            <a:off x="0" y="214290"/>
            <a:ext cx="8786842" cy="276999"/>
          </a:xfrm>
          <a:prstGeom prst="rect">
            <a:avLst/>
          </a:prstGeom>
          <a:solidFill>
            <a:srgbClr val="339933"/>
          </a:solidFill>
        </p:spPr>
        <p:txBody>
          <a:bodyPr wrap="square" rtlCol="0">
            <a:spAutoFit/>
          </a:bodyPr>
          <a:lstStyle/>
          <a:p>
            <a:pPr algn="r"/>
            <a:r>
              <a:rPr lang="es-ES" sz="1200" b="1" dirty="0">
                <a:solidFill>
                  <a:schemeClr val="bg1"/>
                </a:solidFill>
                <a:effectLst>
                  <a:outerShdw blurRad="38100" dist="38100" dir="2700000" algn="tl">
                    <a:srgbClr val="000000">
                      <a:alpha val="43137"/>
                    </a:srgbClr>
                  </a:outerShdw>
                </a:effectLst>
                <a:latin typeface="MV Boli" pitchFamily="2" charset="0"/>
                <a:cs typeface="MV Boli" pitchFamily="2" charset="0"/>
              </a:rPr>
              <a:t>Unidad 7 – Espíritu emprendedor     </a:t>
            </a:r>
          </a:p>
        </p:txBody>
      </p:sp>
      <p:sp>
        <p:nvSpPr>
          <p:cNvPr id="8" name="4 CuadroTexto">
            <a:extLst>
              <a:ext uri="{FF2B5EF4-FFF2-40B4-BE49-F238E27FC236}">
                <a16:creationId xmlns:a16="http://schemas.microsoft.com/office/drawing/2014/main" id="{D62A21B8-69D5-2E61-4120-A0E224D82810}"/>
              </a:ext>
            </a:extLst>
          </p:cNvPr>
          <p:cNvSpPr txBox="1"/>
          <p:nvPr/>
        </p:nvSpPr>
        <p:spPr>
          <a:xfrm>
            <a:off x="357158" y="6381328"/>
            <a:ext cx="8786842" cy="276999"/>
          </a:xfrm>
          <a:prstGeom prst="rect">
            <a:avLst/>
          </a:prstGeom>
          <a:solidFill>
            <a:srgbClr val="339933"/>
          </a:solidFill>
        </p:spPr>
        <p:txBody>
          <a:bodyPr wrap="square" rtlCol="0">
            <a:spAutoFit/>
          </a:bodyPr>
          <a:lstStyle/>
          <a:p>
            <a:r>
              <a:rPr lang="es-ES" sz="1200" b="1" dirty="0">
                <a:solidFill>
                  <a:schemeClr val="bg1"/>
                </a:solidFill>
                <a:effectLst>
                  <a:outerShdw blurRad="38100" dist="38100" dir="2700000" algn="tl">
                    <a:srgbClr val="000000">
                      <a:alpha val="43137"/>
                    </a:srgbClr>
                  </a:outerShdw>
                </a:effectLst>
                <a:latin typeface="MV Boli" pitchFamily="2" charset="0"/>
                <a:cs typeface="MV Boli" pitchFamily="2" charset="0"/>
              </a:rPr>
              <a:t>ECE 4º ESO                       </a:t>
            </a:r>
          </a:p>
        </p:txBody>
      </p:sp>
      <p:pic>
        <p:nvPicPr>
          <p:cNvPr id="63" name="Picture 6" descr="Ilustración del concepto de inversión vector gratuito">
            <a:extLst>
              <a:ext uri="{FF2B5EF4-FFF2-40B4-BE49-F238E27FC236}">
                <a16:creationId xmlns:a16="http://schemas.microsoft.com/office/drawing/2014/main" id="{9ED62CDB-258E-4557-DCEC-15994D079C7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58148" y="5693024"/>
            <a:ext cx="1158326" cy="1158326"/>
          </a:xfrm>
          <a:prstGeom prst="rect">
            <a:avLst/>
          </a:prstGeom>
          <a:noFill/>
          <a:extLst>
            <a:ext uri="{909E8E84-426E-40DD-AFC4-6F175D3DCCD1}">
              <a14:hiddenFill xmlns:a14="http://schemas.microsoft.com/office/drawing/2010/main">
                <a:solidFill>
                  <a:srgbClr val="FFFFFF"/>
                </a:solidFill>
              </a14:hiddenFill>
            </a:ext>
          </a:extLst>
        </p:spPr>
      </p:pic>
      <p:sp>
        <p:nvSpPr>
          <p:cNvPr id="5" name="Rectángulo 4">
            <a:extLst>
              <a:ext uri="{FF2B5EF4-FFF2-40B4-BE49-F238E27FC236}">
                <a16:creationId xmlns:a16="http://schemas.microsoft.com/office/drawing/2014/main" id="{0C730484-E7C2-FF64-B4AC-F864710DB3DF}"/>
              </a:ext>
            </a:extLst>
          </p:cNvPr>
          <p:cNvSpPr/>
          <p:nvPr/>
        </p:nvSpPr>
        <p:spPr>
          <a:xfrm>
            <a:off x="539552" y="836712"/>
            <a:ext cx="1810111" cy="400494"/>
          </a:xfrm>
          <a:prstGeom prst="rect">
            <a:avLst/>
          </a:prstGeom>
        </p:spPr>
        <p:txBody>
          <a:bodyPr wrap="none">
            <a:spAutoFit/>
          </a:bodyPr>
          <a:lstStyle/>
          <a:p>
            <a:pPr lvl="0">
              <a:lnSpc>
                <a:spcPct val="115000"/>
              </a:lnSpc>
              <a:spcAft>
                <a:spcPts val="1000"/>
              </a:spcAft>
              <a:tabLst>
                <a:tab pos="1049020" algn="l"/>
              </a:tabLst>
            </a:pPr>
            <a:r>
              <a:rPr lang="es-ES" b="1" dirty="0">
                <a:solidFill>
                  <a:srgbClr val="339933"/>
                </a:solidFill>
                <a:latin typeface="MV Boli" panose="02000500030200090000" pitchFamily="2" charset="0"/>
                <a:ea typeface="Calibri" panose="020F0502020204030204" pitchFamily="34" charset="0"/>
                <a:cs typeface="Times New Roman" panose="02020603050405020304" pitchFamily="18" charset="0"/>
              </a:rPr>
              <a:t>F. RESILENCIA</a:t>
            </a: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CuadroTexto 11">
            <a:extLst>
              <a:ext uri="{FF2B5EF4-FFF2-40B4-BE49-F238E27FC236}">
                <a16:creationId xmlns:a16="http://schemas.microsoft.com/office/drawing/2014/main" id="{BF15F0C3-12EF-7DF7-0C06-9694D78E5190}"/>
              </a:ext>
            </a:extLst>
          </p:cNvPr>
          <p:cNvSpPr txBox="1"/>
          <p:nvPr/>
        </p:nvSpPr>
        <p:spPr>
          <a:xfrm>
            <a:off x="563869" y="1412776"/>
            <a:ext cx="7920880" cy="1666354"/>
          </a:xfrm>
          <a:prstGeom prst="rect">
            <a:avLst/>
          </a:prstGeom>
          <a:noFill/>
        </p:spPr>
        <p:txBody>
          <a:bodyPr wrap="square">
            <a:spAutoFit/>
          </a:bodyPr>
          <a:lstStyle/>
          <a:p>
            <a:pPr algn="just">
              <a:lnSpc>
                <a:spcPct val="115000"/>
              </a:lnSpc>
              <a:spcAft>
                <a:spcPts val="600"/>
              </a:spcAft>
              <a:tabLst>
                <a:tab pos="1049020" algn="l"/>
              </a:tabLst>
            </a:pPr>
            <a:r>
              <a:rPr lang="es-E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La </a:t>
            </a:r>
            <a:r>
              <a:rPr lang="es-ES" sz="1800" b="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resilencia</a:t>
            </a:r>
            <a:r>
              <a:rPr lang="es-E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es la capacidad para superar la adversidad, pero no solo eso. También es la habilidad de soportar situaciones límite, de readaptarnos y transformar esas situaciones en desafíos de los que salir aún más reforzados que antes. La resiliencia define nuestra capacidad para volver a levantarnos y la determinación para perseguir los objetivos que nos proponemos</a:t>
            </a:r>
            <a:r>
              <a:rPr lang="es-ES" sz="1800" dirty="0">
                <a:effectLst/>
                <a:latin typeface="Calibri" panose="020F0502020204030204" pitchFamily="34" charset="0"/>
                <a:ea typeface="Calibri" panose="020F0502020204030204" pitchFamily="34" charset="0"/>
                <a:cs typeface="Calibri" panose="020F0502020204030204" pitchFamily="34" charset="0"/>
              </a:rPr>
              <a:t>.</a:t>
            </a: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3" name="Imagen 12" descr="Resiliencia: ¿Cómo desarrollarla? 2024 Psicólogo en Madrid Fran Hernández">
            <a:extLst>
              <a:ext uri="{FF2B5EF4-FFF2-40B4-BE49-F238E27FC236}">
                <a16:creationId xmlns:a16="http://schemas.microsoft.com/office/drawing/2014/main" id="{16D393BE-259A-D9E1-3077-343D917E397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8952" y="3288354"/>
            <a:ext cx="4697730" cy="2531110"/>
          </a:xfrm>
          <a:prstGeom prst="rect">
            <a:avLst/>
          </a:prstGeom>
          <a:noFill/>
          <a:ln>
            <a:noFill/>
          </a:ln>
        </p:spPr>
      </p:pic>
      <p:pic>
        <p:nvPicPr>
          <p:cNvPr id="3074" name="Picture 2" descr="Como enseñar a los niños la noción de Resiliencia - YouTube">
            <a:extLst>
              <a:ext uri="{FF2B5EF4-FFF2-40B4-BE49-F238E27FC236}">
                <a16:creationId xmlns:a16="http://schemas.microsoft.com/office/drawing/2014/main" id="{7B7F41A2-4031-03D3-E3DF-7F4562FA50C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08104" y="3019198"/>
            <a:ext cx="1512168" cy="850595"/>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Icono de reproductor de youtube">
            <a:extLst>
              <a:ext uri="{FF2B5EF4-FFF2-40B4-BE49-F238E27FC236}">
                <a16:creationId xmlns:a16="http://schemas.microsoft.com/office/drawing/2014/main" id="{F41121C2-5E11-D2F3-2D8E-82BED3AAB78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49573" y="2914810"/>
            <a:ext cx="574945" cy="574945"/>
          </a:xfrm>
          <a:prstGeom prst="rect">
            <a:avLst/>
          </a:prstGeom>
          <a:noFill/>
          <a:extLst>
            <a:ext uri="{909E8E84-426E-40DD-AFC4-6F175D3DCCD1}">
              <a14:hiddenFill xmlns:a14="http://schemas.microsoft.com/office/drawing/2010/main">
                <a:solidFill>
                  <a:srgbClr val="FFFFFF"/>
                </a:solidFill>
              </a14:hiddenFill>
            </a:ext>
          </a:extLst>
        </p:spPr>
      </p:pic>
      <p:sp>
        <p:nvSpPr>
          <p:cNvPr id="16" name="CuadroTexto 15">
            <a:extLst>
              <a:ext uri="{FF2B5EF4-FFF2-40B4-BE49-F238E27FC236}">
                <a16:creationId xmlns:a16="http://schemas.microsoft.com/office/drawing/2014/main" id="{B0C4C894-FDA6-D05C-FAA2-7F162764F25A}"/>
              </a:ext>
            </a:extLst>
          </p:cNvPr>
          <p:cNvSpPr txBox="1"/>
          <p:nvPr/>
        </p:nvSpPr>
        <p:spPr>
          <a:xfrm>
            <a:off x="4835064" y="3963877"/>
            <a:ext cx="2964701" cy="923330"/>
          </a:xfrm>
          <a:prstGeom prst="rect">
            <a:avLst/>
          </a:prstGeom>
          <a:noFill/>
        </p:spPr>
        <p:txBody>
          <a:bodyPr wrap="square">
            <a:spAutoFit/>
          </a:bodyPr>
          <a:lstStyle/>
          <a:p>
            <a:pPr algn="ctr"/>
            <a:r>
              <a:rPr lang="es-ES" i="0" dirty="0">
                <a:solidFill>
                  <a:srgbClr val="0F0F0F"/>
                </a:solidFill>
                <a:effectLst/>
                <a:latin typeface="Ink Free" panose="03080402000500000000" pitchFamily="66" charset="0"/>
                <a:hlinkClick r:id="rId6"/>
              </a:rPr>
              <a:t>Vid. Como enseñar a los niños la noción de resiliencia</a:t>
            </a:r>
            <a:endParaRPr lang="es-ES" i="0" dirty="0">
              <a:solidFill>
                <a:srgbClr val="0F0F0F"/>
              </a:solidFill>
              <a:effectLst/>
              <a:latin typeface="Ink Free" panose="03080402000500000000" pitchFamily="66" charset="0"/>
            </a:endParaRPr>
          </a:p>
          <a:p>
            <a:pPr algn="l"/>
            <a:endParaRPr lang="es-ES" i="0" dirty="0">
              <a:solidFill>
                <a:srgbClr val="0F0F0F"/>
              </a:solidFill>
              <a:effectLst/>
              <a:latin typeface="Ink Free" panose="03080402000500000000" pitchFamily="66" charset="0"/>
            </a:endParaRPr>
          </a:p>
        </p:txBody>
      </p:sp>
      <p:pic>
        <p:nvPicPr>
          <p:cNvPr id="2" name="Imagen 1">
            <a:extLst>
              <a:ext uri="{FF2B5EF4-FFF2-40B4-BE49-F238E27FC236}">
                <a16:creationId xmlns:a16="http://schemas.microsoft.com/office/drawing/2014/main" id="{26BA0969-CA6E-4433-879C-81F91A975A28}"/>
              </a:ext>
            </a:extLst>
          </p:cNvPr>
          <p:cNvPicPr>
            <a:picLocks noChangeAspect="1"/>
          </p:cNvPicPr>
          <p:nvPr/>
        </p:nvPicPr>
        <p:blipFill>
          <a:blip r:embed="rId7"/>
          <a:stretch>
            <a:fillRect/>
          </a:stretch>
        </p:blipFill>
        <p:spPr>
          <a:xfrm>
            <a:off x="5514300" y="4765113"/>
            <a:ext cx="1544727" cy="864698"/>
          </a:xfrm>
          <a:prstGeom prst="rect">
            <a:avLst/>
          </a:prstGeom>
        </p:spPr>
      </p:pic>
      <p:sp>
        <p:nvSpPr>
          <p:cNvPr id="3" name="CuadroTexto 2">
            <a:extLst>
              <a:ext uri="{FF2B5EF4-FFF2-40B4-BE49-F238E27FC236}">
                <a16:creationId xmlns:a16="http://schemas.microsoft.com/office/drawing/2014/main" id="{E84D3DD4-C8BB-4DE5-9F64-118AA5505AE1}"/>
              </a:ext>
            </a:extLst>
          </p:cNvPr>
          <p:cNvSpPr txBox="1"/>
          <p:nvPr/>
        </p:nvSpPr>
        <p:spPr>
          <a:xfrm>
            <a:off x="4859817" y="5693024"/>
            <a:ext cx="2964701" cy="646331"/>
          </a:xfrm>
          <a:prstGeom prst="rect">
            <a:avLst/>
          </a:prstGeom>
          <a:noFill/>
        </p:spPr>
        <p:txBody>
          <a:bodyPr wrap="square" rtlCol="0">
            <a:spAutoFit/>
          </a:bodyPr>
          <a:lstStyle/>
          <a:p>
            <a:pPr algn="ctr"/>
            <a:r>
              <a:rPr lang="es-ES" dirty="0">
                <a:latin typeface="Ink Free" panose="03080402000500000000" pitchFamily="66" charset="0"/>
                <a:hlinkClick r:id="rId8"/>
              </a:rPr>
              <a:t>Vid. Cuento sobre la </a:t>
            </a:r>
            <a:r>
              <a:rPr lang="es-ES" dirty="0" err="1">
                <a:latin typeface="Ink Free" panose="03080402000500000000" pitchFamily="66" charset="0"/>
                <a:hlinkClick r:id="rId8"/>
              </a:rPr>
              <a:t>resilencia</a:t>
            </a:r>
            <a:endParaRPr lang="es-ES" dirty="0">
              <a:latin typeface="Ink Free" panose="03080402000500000000" pitchFamily="66" charset="0"/>
            </a:endParaRPr>
          </a:p>
        </p:txBody>
      </p:sp>
    </p:spTree>
    <p:extLst>
      <p:ext uri="{BB962C8B-B14F-4D97-AF65-F5344CB8AC3E}">
        <p14:creationId xmlns:p14="http://schemas.microsoft.com/office/powerpoint/2010/main" val="17389133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DA0B8A-2C98-A1FA-4FE0-5CD0EAF6F6B6}"/>
            </a:ext>
          </a:extLst>
        </p:cNvPr>
        <p:cNvGrpSpPr/>
        <p:nvPr/>
      </p:nvGrpSpPr>
      <p:grpSpPr>
        <a:xfrm>
          <a:off x="0" y="0"/>
          <a:ext cx="0" cy="0"/>
          <a:chOff x="0" y="0"/>
          <a:chExt cx="0" cy="0"/>
        </a:xfrm>
      </p:grpSpPr>
      <p:sp>
        <p:nvSpPr>
          <p:cNvPr id="6" name="3 CuadroTexto">
            <a:extLst>
              <a:ext uri="{FF2B5EF4-FFF2-40B4-BE49-F238E27FC236}">
                <a16:creationId xmlns:a16="http://schemas.microsoft.com/office/drawing/2014/main" id="{4396D0FF-76C3-CEEB-0F67-C72D2A1B40D9}"/>
              </a:ext>
            </a:extLst>
          </p:cNvPr>
          <p:cNvSpPr txBox="1"/>
          <p:nvPr/>
        </p:nvSpPr>
        <p:spPr>
          <a:xfrm>
            <a:off x="0" y="214290"/>
            <a:ext cx="8786842" cy="276999"/>
          </a:xfrm>
          <a:prstGeom prst="rect">
            <a:avLst/>
          </a:prstGeom>
          <a:solidFill>
            <a:srgbClr val="339933"/>
          </a:solidFill>
        </p:spPr>
        <p:txBody>
          <a:bodyPr wrap="square" rtlCol="0">
            <a:spAutoFit/>
          </a:bodyPr>
          <a:lstStyle/>
          <a:p>
            <a:pPr algn="r"/>
            <a:r>
              <a:rPr lang="es-ES" sz="1200" b="1" dirty="0">
                <a:solidFill>
                  <a:schemeClr val="bg1"/>
                </a:solidFill>
                <a:effectLst>
                  <a:outerShdw blurRad="38100" dist="38100" dir="2700000" algn="tl">
                    <a:srgbClr val="000000">
                      <a:alpha val="43137"/>
                    </a:srgbClr>
                  </a:outerShdw>
                </a:effectLst>
                <a:latin typeface="MV Boli" pitchFamily="2" charset="0"/>
                <a:cs typeface="MV Boli" pitchFamily="2" charset="0"/>
              </a:rPr>
              <a:t>Unidad 7 – Espíritu emprendedor     </a:t>
            </a:r>
          </a:p>
        </p:txBody>
      </p:sp>
      <p:sp>
        <p:nvSpPr>
          <p:cNvPr id="8" name="4 CuadroTexto">
            <a:extLst>
              <a:ext uri="{FF2B5EF4-FFF2-40B4-BE49-F238E27FC236}">
                <a16:creationId xmlns:a16="http://schemas.microsoft.com/office/drawing/2014/main" id="{7074C3EC-7408-A707-E183-CEE79AA9FD90}"/>
              </a:ext>
            </a:extLst>
          </p:cNvPr>
          <p:cNvSpPr txBox="1"/>
          <p:nvPr/>
        </p:nvSpPr>
        <p:spPr>
          <a:xfrm>
            <a:off x="357158" y="6381328"/>
            <a:ext cx="8786842" cy="276999"/>
          </a:xfrm>
          <a:prstGeom prst="rect">
            <a:avLst/>
          </a:prstGeom>
          <a:solidFill>
            <a:srgbClr val="339933"/>
          </a:solidFill>
        </p:spPr>
        <p:txBody>
          <a:bodyPr wrap="square" rtlCol="0">
            <a:spAutoFit/>
          </a:bodyPr>
          <a:lstStyle/>
          <a:p>
            <a:r>
              <a:rPr lang="es-ES" sz="1200" b="1" dirty="0">
                <a:solidFill>
                  <a:schemeClr val="bg1"/>
                </a:solidFill>
                <a:effectLst>
                  <a:outerShdw blurRad="38100" dist="38100" dir="2700000" algn="tl">
                    <a:srgbClr val="000000">
                      <a:alpha val="43137"/>
                    </a:srgbClr>
                  </a:outerShdw>
                </a:effectLst>
                <a:latin typeface="MV Boli" pitchFamily="2" charset="0"/>
                <a:cs typeface="MV Boli" pitchFamily="2" charset="0"/>
              </a:rPr>
              <a:t>ECE 4º ESO                       </a:t>
            </a:r>
          </a:p>
        </p:txBody>
      </p:sp>
      <p:pic>
        <p:nvPicPr>
          <p:cNvPr id="63" name="Picture 6" descr="Ilustración del concepto de inversión vector gratuito">
            <a:extLst>
              <a:ext uri="{FF2B5EF4-FFF2-40B4-BE49-F238E27FC236}">
                <a16:creationId xmlns:a16="http://schemas.microsoft.com/office/drawing/2014/main" id="{54BF1BD9-2430-507F-E2A1-E3E7E725651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58148" y="5693024"/>
            <a:ext cx="1158326" cy="1158326"/>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8E0087B3-5BF1-4ED1-365B-72A965F629D2}"/>
              </a:ext>
            </a:extLst>
          </p:cNvPr>
          <p:cNvSpPr txBox="1"/>
          <p:nvPr/>
        </p:nvSpPr>
        <p:spPr>
          <a:xfrm>
            <a:off x="146168" y="908720"/>
            <a:ext cx="4572000" cy="400494"/>
          </a:xfrm>
          <a:prstGeom prst="rect">
            <a:avLst/>
          </a:prstGeom>
          <a:noFill/>
        </p:spPr>
        <p:txBody>
          <a:bodyPr wrap="square">
            <a:spAutoFit/>
          </a:bodyPr>
          <a:lstStyle/>
          <a:p>
            <a:pPr marL="457200">
              <a:lnSpc>
                <a:spcPct val="115000"/>
              </a:lnSpc>
              <a:spcAft>
                <a:spcPts val="1000"/>
              </a:spcAft>
              <a:tabLst>
                <a:tab pos="1049020" algn="l"/>
              </a:tabLst>
            </a:pPr>
            <a:r>
              <a:rPr lang="es-ES" sz="1800" b="1" dirty="0">
                <a:solidFill>
                  <a:srgbClr val="0070C0"/>
                </a:solidFill>
                <a:effectLst/>
                <a:latin typeface="MV Boli" panose="02000500030200090000" pitchFamily="2" charset="0"/>
                <a:ea typeface="Calibri" panose="020F0502020204030204" pitchFamily="34" charset="0"/>
                <a:cs typeface="Times New Roman" panose="02020603050405020304" pitchFamily="18" charset="0"/>
              </a:rPr>
              <a:t>¿Cómo desarrollar la resiliencia?</a:t>
            </a: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Rectángulo 1">
            <a:extLst>
              <a:ext uri="{FF2B5EF4-FFF2-40B4-BE49-F238E27FC236}">
                <a16:creationId xmlns:a16="http://schemas.microsoft.com/office/drawing/2014/main" id="{7D3BF035-FB00-4F24-BFC9-2C10CCCADE86}"/>
              </a:ext>
            </a:extLst>
          </p:cNvPr>
          <p:cNvSpPr/>
          <p:nvPr/>
        </p:nvSpPr>
        <p:spPr>
          <a:xfrm>
            <a:off x="1117768" y="1362303"/>
            <a:ext cx="7200800" cy="1974130"/>
          </a:xfrm>
          <a:prstGeom prst="rect">
            <a:avLst/>
          </a:prstGeom>
        </p:spPr>
        <p:txBody>
          <a:bodyPr wrap="square">
            <a:spAutoFit/>
          </a:bodyPr>
          <a:lstStyle/>
          <a:p>
            <a:pPr marL="342900" lvl="0" indent="-342900" algn="just">
              <a:lnSpc>
                <a:spcPct val="115000"/>
              </a:lnSpc>
              <a:spcBef>
                <a:spcPts val="600"/>
              </a:spcBef>
              <a:spcAft>
                <a:spcPts val="0"/>
              </a:spcAft>
              <a:buSzPct val="125000"/>
              <a:buBlip>
                <a:blip r:embed="rId3"/>
              </a:buBlip>
              <a:tabLst>
                <a:tab pos="1049020" algn="l"/>
              </a:tabLst>
            </a:pPr>
            <a:r>
              <a:rPr lang="es-ES" dirty="0">
                <a:latin typeface="Calibri" panose="020F0502020204030204" pitchFamily="34" charset="0"/>
                <a:ea typeface="Calibri" panose="020F0502020204030204" pitchFamily="34" charset="0"/>
                <a:cs typeface="Calibri" panose="020F0502020204030204" pitchFamily="34" charset="0"/>
              </a:rPr>
              <a:t>Relativizando.</a:t>
            </a:r>
            <a:endParaRPr lang="es-ES"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Bef>
                <a:spcPts val="600"/>
              </a:spcBef>
              <a:spcAft>
                <a:spcPts val="0"/>
              </a:spcAft>
              <a:buSzPct val="125000"/>
              <a:buBlip>
                <a:blip r:embed="rId3"/>
              </a:buBlip>
              <a:tabLst>
                <a:tab pos="1049020" algn="l"/>
              </a:tabLst>
            </a:pPr>
            <a:r>
              <a:rPr lang="es-ES" dirty="0">
                <a:latin typeface="Calibri" panose="020F0502020204030204" pitchFamily="34" charset="0"/>
                <a:ea typeface="Calibri" panose="020F0502020204030204" pitchFamily="34" charset="0"/>
                <a:cs typeface="Calibri" panose="020F0502020204030204" pitchFamily="34" charset="0"/>
              </a:rPr>
              <a:t>Convirtiendo algo negativo en algo positivo o en lecciones. </a:t>
            </a:r>
            <a:endParaRPr lang="es-ES"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Bef>
                <a:spcPts val="600"/>
              </a:spcBef>
              <a:spcAft>
                <a:spcPts val="0"/>
              </a:spcAft>
              <a:buSzPct val="125000"/>
              <a:buBlip>
                <a:blip r:embed="rId3"/>
              </a:buBlip>
              <a:tabLst>
                <a:tab pos="1049020" algn="l"/>
              </a:tabLst>
            </a:pPr>
            <a:r>
              <a:rPr lang="es-ES" dirty="0">
                <a:latin typeface="Calibri" panose="020F0502020204030204" pitchFamily="34" charset="0"/>
                <a:ea typeface="Calibri" panose="020F0502020204030204" pitchFamily="34" charset="0"/>
                <a:cs typeface="Calibri" panose="020F0502020204030204" pitchFamily="34" charset="0"/>
              </a:rPr>
              <a:t>Aceptando que las cosas no siempre son como nosotros queremos.</a:t>
            </a:r>
            <a:endParaRPr lang="es-ES"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Bef>
                <a:spcPts val="600"/>
              </a:spcBef>
              <a:spcAft>
                <a:spcPts val="0"/>
              </a:spcAft>
              <a:buSzPct val="125000"/>
              <a:buBlip>
                <a:blip r:embed="rId3"/>
              </a:buBlip>
              <a:tabLst>
                <a:tab pos="1049020" algn="l"/>
              </a:tabLst>
            </a:pPr>
            <a:r>
              <a:rPr lang="es-ES" dirty="0">
                <a:latin typeface="Calibri" panose="020F0502020204030204" pitchFamily="34" charset="0"/>
                <a:ea typeface="Calibri" panose="020F0502020204030204" pitchFamily="34" charset="0"/>
                <a:cs typeface="Calibri" panose="020F0502020204030204" pitchFamily="34" charset="0"/>
              </a:rPr>
              <a:t>Centrándonos en la solución y no en el problema. </a:t>
            </a:r>
            <a:endParaRPr lang="es-ES"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Bef>
                <a:spcPts val="600"/>
              </a:spcBef>
              <a:spcAft>
                <a:spcPts val="0"/>
              </a:spcAft>
              <a:buSzPct val="125000"/>
              <a:buBlip>
                <a:blip r:embed="rId3"/>
              </a:buBlip>
              <a:tabLst>
                <a:tab pos="1049020" algn="l"/>
              </a:tabLst>
            </a:pPr>
            <a:r>
              <a:rPr lang="es-ES" dirty="0">
                <a:latin typeface="Calibri" panose="020F0502020204030204" pitchFamily="34" charset="0"/>
                <a:ea typeface="Calibri" panose="020F0502020204030204" pitchFamily="34" charset="0"/>
                <a:cs typeface="Calibri" panose="020F0502020204030204" pitchFamily="34" charset="0"/>
              </a:rPr>
              <a:t>Compartiendo nuestras emociones y pidiendo ayuda si fuera necesario. </a:t>
            </a: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Rectángulo 3">
            <a:extLst>
              <a:ext uri="{FF2B5EF4-FFF2-40B4-BE49-F238E27FC236}">
                <a16:creationId xmlns:a16="http://schemas.microsoft.com/office/drawing/2014/main" id="{B46155AC-48A9-401B-BC1D-0433EC26D780}"/>
              </a:ext>
            </a:extLst>
          </p:cNvPr>
          <p:cNvSpPr/>
          <p:nvPr/>
        </p:nvSpPr>
        <p:spPr>
          <a:xfrm>
            <a:off x="611560" y="3692638"/>
            <a:ext cx="4297971" cy="400494"/>
          </a:xfrm>
          <a:prstGeom prst="rect">
            <a:avLst/>
          </a:prstGeom>
        </p:spPr>
        <p:txBody>
          <a:bodyPr wrap="none">
            <a:spAutoFit/>
          </a:bodyPr>
          <a:lstStyle/>
          <a:p>
            <a:pPr lvl="0">
              <a:lnSpc>
                <a:spcPct val="115000"/>
              </a:lnSpc>
              <a:spcAft>
                <a:spcPts val="1000"/>
              </a:spcAft>
              <a:tabLst>
                <a:tab pos="1049020" algn="l"/>
              </a:tabLst>
            </a:pPr>
            <a:r>
              <a:rPr lang="es-ES" b="1" dirty="0">
                <a:solidFill>
                  <a:srgbClr val="339933"/>
                </a:solidFill>
                <a:latin typeface="MV Boli" panose="02000500030200090000" pitchFamily="2" charset="0"/>
                <a:ea typeface="Calibri" panose="020F0502020204030204" pitchFamily="34" charset="0"/>
                <a:cs typeface="Times New Roman" panose="02020603050405020304" pitchFamily="18" charset="0"/>
              </a:rPr>
              <a:t>G. ACTITUD POSITIVA (OPTIMISMO)</a:t>
            </a: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ángulo 4">
            <a:extLst>
              <a:ext uri="{FF2B5EF4-FFF2-40B4-BE49-F238E27FC236}">
                <a16:creationId xmlns:a16="http://schemas.microsoft.com/office/drawing/2014/main" id="{A642EFD2-E6B9-4B51-A4A2-B05FB6295A1E}"/>
              </a:ext>
            </a:extLst>
          </p:cNvPr>
          <p:cNvSpPr/>
          <p:nvPr/>
        </p:nvSpPr>
        <p:spPr>
          <a:xfrm>
            <a:off x="629306" y="4222749"/>
            <a:ext cx="7903133" cy="1666354"/>
          </a:xfrm>
          <a:prstGeom prst="rect">
            <a:avLst/>
          </a:prstGeom>
        </p:spPr>
        <p:txBody>
          <a:bodyPr wrap="square">
            <a:spAutoFit/>
          </a:bodyPr>
          <a:lstStyle/>
          <a:p>
            <a:pPr algn="just">
              <a:lnSpc>
                <a:spcPct val="115000"/>
              </a:lnSpc>
              <a:spcAft>
                <a:spcPts val="0"/>
              </a:spcAft>
            </a:pPr>
            <a:r>
              <a:rPr lang="es-ES" dirty="0">
                <a:latin typeface="Calibri" panose="020F0502020204030204" pitchFamily="34" charset="0"/>
                <a:ea typeface="Calibri" panose="020F0502020204030204" pitchFamily="34" charset="0"/>
                <a:cs typeface="Times New Roman" panose="02020603050405020304" pitchFamily="18" charset="0"/>
              </a:rPr>
              <a:t>La </a:t>
            </a:r>
            <a:r>
              <a:rPr lang="es-ES" b="1" dirty="0">
                <a:latin typeface="Calibri" panose="020F0502020204030204" pitchFamily="34" charset="0"/>
                <a:ea typeface="Calibri" panose="020F0502020204030204" pitchFamily="34" charset="0"/>
                <a:cs typeface="Times New Roman" panose="02020603050405020304" pitchFamily="18" charset="0"/>
              </a:rPr>
              <a:t>actitud positiva</a:t>
            </a:r>
            <a:r>
              <a:rPr lang="es-ES" dirty="0">
                <a:latin typeface="Calibri" panose="020F0502020204030204" pitchFamily="34" charset="0"/>
                <a:ea typeface="Calibri" panose="020F0502020204030204" pitchFamily="34" charset="0"/>
                <a:cs typeface="Times New Roman" panose="02020603050405020304" pitchFamily="18" charset="0"/>
              </a:rPr>
              <a:t> supone ver las situaciones de manera optimista y constructiva. Ser optimista no es tener una visión ingenua de que todo irá bien, el optimismo significa tener una fuerte expectativa de que, en general, las cosas irán bien a pesar de los contratiempos y de las frustraciones y la creencia de que uno tiene la voluntad y capacidad para conseguir sus objetivos.</a:t>
            </a: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613594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1AE5AF-E667-650B-DFD4-B9C8190D1A01}"/>
            </a:ext>
          </a:extLst>
        </p:cNvPr>
        <p:cNvGrpSpPr/>
        <p:nvPr/>
      </p:nvGrpSpPr>
      <p:grpSpPr>
        <a:xfrm>
          <a:off x="0" y="0"/>
          <a:ext cx="0" cy="0"/>
          <a:chOff x="0" y="0"/>
          <a:chExt cx="0" cy="0"/>
        </a:xfrm>
      </p:grpSpPr>
      <p:sp>
        <p:nvSpPr>
          <p:cNvPr id="6" name="3 CuadroTexto">
            <a:extLst>
              <a:ext uri="{FF2B5EF4-FFF2-40B4-BE49-F238E27FC236}">
                <a16:creationId xmlns:a16="http://schemas.microsoft.com/office/drawing/2014/main" id="{D07FCA0E-8A88-3417-DEDB-47BDC4B95FC4}"/>
              </a:ext>
            </a:extLst>
          </p:cNvPr>
          <p:cNvSpPr txBox="1"/>
          <p:nvPr/>
        </p:nvSpPr>
        <p:spPr>
          <a:xfrm>
            <a:off x="0" y="214290"/>
            <a:ext cx="8786842" cy="276999"/>
          </a:xfrm>
          <a:prstGeom prst="rect">
            <a:avLst/>
          </a:prstGeom>
          <a:solidFill>
            <a:srgbClr val="339933"/>
          </a:solidFill>
        </p:spPr>
        <p:txBody>
          <a:bodyPr wrap="square" rtlCol="0">
            <a:spAutoFit/>
          </a:bodyPr>
          <a:lstStyle/>
          <a:p>
            <a:pPr algn="r"/>
            <a:r>
              <a:rPr lang="es-ES" sz="1200" b="1" dirty="0">
                <a:solidFill>
                  <a:schemeClr val="bg1"/>
                </a:solidFill>
                <a:effectLst>
                  <a:outerShdw blurRad="38100" dist="38100" dir="2700000" algn="tl">
                    <a:srgbClr val="000000">
                      <a:alpha val="43137"/>
                    </a:srgbClr>
                  </a:outerShdw>
                </a:effectLst>
                <a:latin typeface="MV Boli" pitchFamily="2" charset="0"/>
                <a:cs typeface="MV Boli" pitchFamily="2" charset="0"/>
              </a:rPr>
              <a:t>Unidad 7 – Espíritu emprendedor     </a:t>
            </a:r>
          </a:p>
        </p:txBody>
      </p:sp>
      <p:sp>
        <p:nvSpPr>
          <p:cNvPr id="8" name="4 CuadroTexto">
            <a:extLst>
              <a:ext uri="{FF2B5EF4-FFF2-40B4-BE49-F238E27FC236}">
                <a16:creationId xmlns:a16="http://schemas.microsoft.com/office/drawing/2014/main" id="{B599EDD3-D90D-3E12-F866-7EB06FF77EBC}"/>
              </a:ext>
            </a:extLst>
          </p:cNvPr>
          <p:cNvSpPr txBox="1"/>
          <p:nvPr/>
        </p:nvSpPr>
        <p:spPr>
          <a:xfrm>
            <a:off x="357158" y="6381328"/>
            <a:ext cx="8786842" cy="276999"/>
          </a:xfrm>
          <a:prstGeom prst="rect">
            <a:avLst/>
          </a:prstGeom>
          <a:solidFill>
            <a:srgbClr val="339933"/>
          </a:solidFill>
        </p:spPr>
        <p:txBody>
          <a:bodyPr wrap="square" rtlCol="0">
            <a:spAutoFit/>
          </a:bodyPr>
          <a:lstStyle/>
          <a:p>
            <a:r>
              <a:rPr lang="es-ES" sz="1200" b="1" dirty="0">
                <a:solidFill>
                  <a:schemeClr val="bg1"/>
                </a:solidFill>
                <a:effectLst>
                  <a:outerShdw blurRad="38100" dist="38100" dir="2700000" algn="tl">
                    <a:srgbClr val="000000">
                      <a:alpha val="43137"/>
                    </a:srgbClr>
                  </a:outerShdw>
                </a:effectLst>
                <a:latin typeface="MV Boli" pitchFamily="2" charset="0"/>
                <a:cs typeface="MV Boli" pitchFamily="2" charset="0"/>
              </a:rPr>
              <a:t>ECE 4º ESO                       </a:t>
            </a:r>
          </a:p>
        </p:txBody>
      </p:sp>
      <p:pic>
        <p:nvPicPr>
          <p:cNvPr id="63" name="Picture 6" descr="Ilustración del concepto de inversión vector gratuito">
            <a:extLst>
              <a:ext uri="{FF2B5EF4-FFF2-40B4-BE49-F238E27FC236}">
                <a16:creationId xmlns:a16="http://schemas.microsoft.com/office/drawing/2014/main" id="{21A7E371-3FE4-6054-9343-5BBBFCC654A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58148" y="5693024"/>
            <a:ext cx="1158326" cy="1158326"/>
          </a:xfrm>
          <a:prstGeom prst="rect">
            <a:avLst/>
          </a:prstGeom>
          <a:noFill/>
          <a:extLst>
            <a:ext uri="{909E8E84-426E-40DD-AFC4-6F175D3DCCD1}">
              <a14:hiddenFill xmlns:a14="http://schemas.microsoft.com/office/drawing/2010/main">
                <a:solidFill>
                  <a:srgbClr val="FFFFFF"/>
                </a:solidFill>
              </a14:hiddenFill>
            </a:ext>
          </a:extLst>
        </p:spPr>
      </p:pic>
      <p:pic>
        <p:nvPicPr>
          <p:cNvPr id="9" name="Imagen 8">
            <a:extLst>
              <a:ext uri="{FF2B5EF4-FFF2-40B4-BE49-F238E27FC236}">
                <a16:creationId xmlns:a16="http://schemas.microsoft.com/office/drawing/2014/main" id="{5D8A0A57-BC27-48B1-AD6D-7215BD40740C}"/>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876062" y="916391"/>
            <a:ext cx="3391875" cy="2512609"/>
          </a:xfrm>
          <a:prstGeom prst="rect">
            <a:avLst/>
          </a:prstGeom>
          <a:noFill/>
          <a:ln>
            <a:noFill/>
          </a:ln>
        </p:spPr>
      </p:pic>
      <p:sp>
        <p:nvSpPr>
          <p:cNvPr id="10" name="Rectángulo 9">
            <a:extLst>
              <a:ext uri="{FF2B5EF4-FFF2-40B4-BE49-F238E27FC236}">
                <a16:creationId xmlns:a16="http://schemas.microsoft.com/office/drawing/2014/main" id="{83120D70-8AFB-4577-8126-13BFB224B2B0}"/>
              </a:ext>
            </a:extLst>
          </p:cNvPr>
          <p:cNvSpPr/>
          <p:nvPr/>
        </p:nvSpPr>
        <p:spPr>
          <a:xfrm>
            <a:off x="611560" y="3794138"/>
            <a:ext cx="7992888" cy="646331"/>
          </a:xfrm>
          <a:prstGeom prst="rect">
            <a:avLst/>
          </a:prstGeom>
        </p:spPr>
        <p:txBody>
          <a:bodyPr wrap="square">
            <a:spAutoFit/>
          </a:bodyPr>
          <a:lstStyle/>
          <a:p>
            <a:r>
              <a:rPr lang="es-ES" b="1" dirty="0">
                <a:latin typeface="Calibri" panose="020F0502020204030204" pitchFamily="34" charset="0"/>
                <a:ea typeface="Calibri" panose="020F0502020204030204" pitchFamily="34" charset="0"/>
                <a:cs typeface="Times New Roman" panose="02020603050405020304" pitchFamily="18" charset="0"/>
              </a:rPr>
              <a:t>Los optimistas, </a:t>
            </a:r>
            <a:r>
              <a:rPr lang="es-ES" dirty="0">
                <a:latin typeface="Calibri" panose="020F0502020204030204" pitchFamily="34" charset="0"/>
                <a:ea typeface="Calibri" panose="020F0502020204030204" pitchFamily="34" charset="0"/>
                <a:cs typeface="Times New Roman" panose="02020603050405020304" pitchFamily="18" charset="0"/>
              </a:rPr>
              <a:t>como</a:t>
            </a:r>
            <a:r>
              <a:rPr lang="es-ES" b="1" dirty="0">
                <a:latin typeface="Calibri" panose="020F0502020204030204" pitchFamily="34" charset="0"/>
                <a:ea typeface="Calibri" panose="020F0502020204030204" pitchFamily="34" charset="0"/>
                <a:cs typeface="Times New Roman" panose="02020603050405020304" pitchFamily="18" charset="0"/>
              </a:rPr>
              <a:t> </a:t>
            </a:r>
            <a:r>
              <a:rPr lang="es-ES" dirty="0">
                <a:latin typeface="Calibri" panose="020F0502020204030204" pitchFamily="34" charset="0"/>
                <a:ea typeface="Calibri" panose="020F0502020204030204" pitchFamily="34" charset="0"/>
                <a:cs typeface="Times New Roman" panose="02020603050405020304" pitchFamily="18" charset="0"/>
              </a:rPr>
              <a:t>se centran las soluciones y no en el problema, encuentran vías de acción que les permite cada vez solucionar problemas más difíciles. </a:t>
            </a:r>
            <a:endParaRPr lang="es-ES" dirty="0"/>
          </a:p>
        </p:txBody>
      </p:sp>
      <p:sp>
        <p:nvSpPr>
          <p:cNvPr id="11" name="Rectángulo 10">
            <a:extLst>
              <a:ext uri="{FF2B5EF4-FFF2-40B4-BE49-F238E27FC236}">
                <a16:creationId xmlns:a16="http://schemas.microsoft.com/office/drawing/2014/main" id="{48E85186-332A-4642-8405-5BED7CC45079}"/>
              </a:ext>
            </a:extLst>
          </p:cNvPr>
          <p:cNvSpPr/>
          <p:nvPr/>
        </p:nvSpPr>
        <p:spPr>
          <a:xfrm>
            <a:off x="611560" y="4590416"/>
            <a:ext cx="7992888" cy="1029256"/>
          </a:xfrm>
          <a:prstGeom prst="rect">
            <a:avLst/>
          </a:prstGeom>
        </p:spPr>
        <p:txBody>
          <a:bodyPr wrap="square">
            <a:spAutoFit/>
          </a:bodyPr>
          <a:lstStyle/>
          <a:p>
            <a:pPr>
              <a:lnSpc>
                <a:spcPct val="115000"/>
              </a:lnSpc>
              <a:spcAft>
                <a:spcPts val="0"/>
              </a:spcAft>
              <a:tabLst>
                <a:tab pos="1049020" algn="l"/>
              </a:tabLst>
            </a:pPr>
            <a:r>
              <a:rPr lang="es-ES" b="1" dirty="0">
                <a:latin typeface="Calibri" panose="020F0502020204030204" pitchFamily="34" charset="0"/>
                <a:ea typeface="Calibri" panose="020F0502020204030204" pitchFamily="34" charset="0"/>
                <a:cs typeface="Times New Roman" panose="02020603050405020304" pitchFamily="18" charset="0"/>
              </a:rPr>
              <a:t>Los pesimistas</a:t>
            </a:r>
            <a:r>
              <a:rPr lang="es-ES" dirty="0">
                <a:latin typeface="Calibri" panose="020F0502020204030204" pitchFamily="34" charset="0"/>
                <a:ea typeface="Calibri" panose="020F0502020204030204" pitchFamily="34" charset="0"/>
                <a:cs typeface="Times New Roman" panose="02020603050405020304" pitchFamily="18" charset="0"/>
              </a:rPr>
              <a:t> tienen dificultades para asumir el fracaso, lo que genera falta de seguridad que les lleva al desánimo, la desesperación y en muchas ocasiones al abandono.</a:t>
            </a: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806310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209802-950F-2B4D-4872-1514C2FD508A}"/>
            </a:ext>
          </a:extLst>
        </p:cNvPr>
        <p:cNvGrpSpPr/>
        <p:nvPr/>
      </p:nvGrpSpPr>
      <p:grpSpPr>
        <a:xfrm>
          <a:off x="0" y="0"/>
          <a:ext cx="0" cy="0"/>
          <a:chOff x="0" y="0"/>
          <a:chExt cx="0" cy="0"/>
        </a:xfrm>
      </p:grpSpPr>
      <p:sp>
        <p:nvSpPr>
          <p:cNvPr id="6" name="3 CuadroTexto">
            <a:extLst>
              <a:ext uri="{FF2B5EF4-FFF2-40B4-BE49-F238E27FC236}">
                <a16:creationId xmlns:a16="http://schemas.microsoft.com/office/drawing/2014/main" id="{0C451E1F-85D4-A144-8AAA-DA73E79F6396}"/>
              </a:ext>
            </a:extLst>
          </p:cNvPr>
          <p:cNvSpPr txBox="1"/>
          <p:nvPr/>
        </p:nvSpPr>
        <p:spPr>
          <a:xfrm>
            <a:off x="0" y="214290"/>
            <a:ext cx="8786842" cy="276999"/>
          </a:xfrm>
          <a:prstGeom prst="rect">
            <a:avLst/>
          </a:prstGeom>
          <a:solidFill>
            <a:srgbClr val="339933"/>
          </a:solidFill>
        </p:spPr>
        <p:txBody>
          <a:bodyPr wrap="square" rtlCol="0">
            <a:spAutoFit/>
          </a:bodyPr>
          <a:lstStyle/>
          <a:p>
            <a:pPr algn="r"/>
            <a:r>
              <a:rPr lang="es-ES" sz="1200" b="1" dirty="0">
                <a:solidFill>
                  <a:schemeClr val="bg1"/>
                </a:solidFill>
                <a:effectLst>
                  <a:outerShdw blurRad="38100" dist="38100" dir="2700000" algn="tl">
                    <a:srgbClr val="000000">
                      <a:alpha val="43137"/>
                    </a:srgbClr>
                  </a:outerShdw>
                </a:effectLst>
                <a:latin typeface="MV Boli" pitchFamily="2" charset="0"/>
                <a:cs typeface="MV Boli" pitchFamily="2" charset="0"/>
              </a:rPr>
              <a:t>Unidad 7 – Espíritu emprendedor     </a:t>
            </a:r>
          </a:p>
        </p:txBody>
      </p:sp>
      <p:sp>
        <p:nvSpPr>
          <p:cNvPr id="8" name="4 CuadroTexto">
            <a:extLst>
              <a:ext uri="{FF2B5EF4-FFF2-40B4-BE49-F238E27FC236}">
                <a16:creationId xmlns:a16="http://schemas.microsoft.com/office/drawing/2014/main" id="{CAD92873-E20C-5CCA-796E-CE7016E72DDA}"/>
              </a:ext>
            </a:extLst>
          </p:cNvPr>
          <p:cNvSpPr txBox="1"/>
          <p:nvPr/>
        </p:nvSpPr>
        <p:spPr>
          <a:xfrm>
            <a:off x="357158" y="6381328"/>
            <a:ext cx="8786842" cy="276999"/>
          </a:xfrm>
          <a:prstGeom prst="rect">
            <a:avLst/>
          </a:prstGeom>
          <a:solidFill>
            <a:srgbClr val="339933"/>
          </a:solidFill>
        </p:spPr>
        <p:txBody>
          <a:bodyPr wrap="square" rtlCol="0">
            <a:spAutoFit/>
          </a:bodyPr>
          <a:lstStyle/>
          <a:p>
            <a:r>
              <a:rPr lang="es-ES" sz="1200" b="1" dirty="0">
                <a:solidFill>
                  <a:schemeClr val="bg1"/>
                </a:solidFill>
                <a:effectLst>
                  <a:outerShdw blurRad="38100" dist="38100" dir="2700000" algn="tl">
                    <a:srgbClr val="000000">
                      <a:alpha val="43137"/>
                    </a:srgbClr>
                  </a:outerShdw>
                </a:effectLst>
                <a:latin typeface="MV Boli" pitchFamily="2" charset="0"/>
                <a:cs typeface="MV Boli" pitchFamily="2" charset="0"/>
              </a:rPr>
              <a:t>ECE 4º ESO                       </a:t>
            </a:r>
          </a:p>
        </p:txBody>
      </p:sp>
      <p:pic>
        <p:nvPicPr>
          <p:cNvPr id="63" name="Picture 6" descr="Ilustración del concepto de inversión vector gratuito">
            <a:extLst>
              <a:ext uri="{FF2B5EF4-FFF2-40B4-BE49-F238E27FC236}">
                <a16:creationId xmlns:a16="http://schemas.microsoft.com/office/drawing/2014/main" id="{F5BC9739-0007-E481-32B1-62D4F06C4D4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58148" y="5693024"/>
            <a:ext cx="1158326" cy="1158326"/>
          </a:xfrm>
          <a:prstGeom prst="rect">
            <a:avLst/>
          </a:prstGeom>
          <a:noFill/>
          <a:extLst>
            <a:ext uri="{909E8E84-426E-40DD-AFC4-6F175D3DCCD1}">
              <a14:hiddenFill xmlns:a14="http://schemas.microsoft.com/office/drawing/2010/main">
                <a:solidFill>
                  <a:srgbClr val="FFFFFF"/>
                </a:solidFill>
              </a14:hiddenFill>
            </a:ext>
          </a:extLst>
        </p:spPr>
      </p:pic>
      <p:sp>
        <p:nvSpPr>
          <p:cNvPr id="2" name="Rectángulo 1">
            <a:extLst>
              <a:ext uri="{FF2B5EF4-FFF2-40B4-BE49-F238E27FC236}">
                <a16:creationId xmlns:a16="http://schemas.microsoft.com/office/drawing/2014/main" id="{BDA8A3FA-4383-4764-9A73-212AE6121A44}"/>
              </a:ext>
            </a:extLst>
          </p:cNvPr>
          <p:cNvSpPr/>
          <p:nvPr/>
        </p:nvSpPr>
        <p:spPr>
          <a:xfrm>
            <a:off x="467544" y="836712"/>
            <a:ext cx="3735318" cy="400494"/>
          </a:xfrm>
          <a:prstGeom prst="rect">
            <a:avLst/>
          </a:prstGeom>
        </p:spPr>
        <p:txBody>
          <a:bodyPr wrap="none">
            <a:spAutoFit/>
          </a:bodyPr>
          <a:lstStyle/>
          <a:p>
            <a:pPr lvl="0">
              <a:lnSpc>
                <a:spcPct val="115000"/>
              </a:lnSpc>
              <a:spcAft>
                <a:spcPts val="1000"/>
              </a:spcAft>
              <a:tabLst>
                <a:tab pos="1049020" algn="l"/>
              </a:tabLst>
            </a:pPr>
            <a:r>
              <a:rPr lang="es-ES" b="1" dirty="0">
                <a:solidFill>
                  <a:srgbClr val="339933"/>
                </a:solidFill>
                <a:latin typeface="MV Boli" panose="02000500030200090000" pitchFamily="2" charset="0"/>
                <a:ea typeface="Calibri" panose="020F0502020204030204" pitchFamily="34" charset="0"/>
                <a:cs typeface="Times New Roman" panose="02020603050405020304" pitchFamily="18" charset="0"/>
              </a:rPr>
              <a:t>H. PROACTIVIDAD (INICIATIVA)</a:t>
            </a: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ángulo 2">
            <a:extLst>
              <a:ext uri="{FF2B5EF4-FFF2-40B4-BE49-F238E27FC236}">
                <a16:creationId xmlns:a16="http://schemas.microsoft.com/office/drawing/2014/main" id="{05DDB7A2-512F-45F3-B0DC-5599270F91FA}"/>
              </a:ext>
            </a:extLst>
          </p:cNvPr>
          <p:cNvSpPr/>
          <p:nvPr/>
        </p:nvSpPr>
        <p:spPr>
          <a:xfrm>
            <a:off x="467544" y="1329465"/>
            <a:ext cx="8136904" cy="1029256"/>
          </a:xfrm>
          <a:prstGeom prst="rect">
            <a:avLst/>
          </a:prstGeom>
        </p:spPr>
        <p:txBody>
          <a:bodyPr wrap="square">
            <a:spAutoFit/>
          </a:bodyPr>
          <a:lstStyle/>
          <a:p>
            <a:pPr algn="just">
              <a:lnSpc>
                <a:spcPct val="115000"/>
              </a:lnSpc>
              <a:spcAft>
                <a:spcPts val="0"/>
              </a:spcAft>
              <a:tabLst>
                <a:tab pos="1049020" algn="l"/>
              </a:tabLst>
            </a:pPr>
            <a:r>
              <a:rPr lang="es-ES" dirty="0">
                <a:latin typeface="Calibri" panose="020F0502020204030204" pitchFamily="34" charset="0"/>
                <a:ea typeface="Calibri" panose="020F0502020204030204" pitchFamily="34" charset="0"/>
                <a:cs typeface="Times New Roman" panose="02020603050405020304" pitchFamily="18" charset="0"/>
              </a:rPr>
              <a:t>La </a:t>
            </a:r>
            <a:r>
              <a:rPr lang="es-ES" b="1" dirty="0">
                <a:latin typeface="Calibri" panose="020F0502020204030204" pitchFamily="34" charset="0"/>
                <a:ea typeface="Calibri" panose="020F0502020204030204" pitchFamily="34" charset="0"/>
                <a:cs typeface="Times New Roman" panose="02020603050405020304" pitchFamily="18" charset="0"/>
              </a:rPr>
              <a:t>proactividad</a:t>
            </a:r>
            <a:r>
              <a:rPr lang="es-ES" dirty="0">
                <a:latin typeface="Calibri" panose="020F0502020204030204" pitchFamily="34" charset="0"/>
                <a:ea typeface="Calibri" panose="020F0502020204030204" pitchFamily="34" charset="0"/>
                <a:cs typeface="Times New Roman" panose="02020603050405020304" pitchFamily="18" charset="0"/>
              </a:rPr>
              <a:t> implica tomar la iniciativa de nuestras vidas. Supone comprender que nuestra vida no depende de una serie de circunstancias, sino de las decisiones que tomamos.</a:t>
            </a: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Rectángulo 3">
            <a:extLst>
              <a:ext uri="{FF2B5EF4-FFF2-40B4-BE49-F238E27FC236}">
                <a16:creationId xmlns:a16="http://schemas.microsoft.com/office/drawing/2014/main" id="{AD1A6DB1-347C-4020-AE7F-8BABDDC78C01}"/>
              </a:ext>
            </a:extLst>
          </p:cNvPr>
          <p:cNvSpPr/>
          <p:nvPr/>
        </p:nvSpPr>
        <p:spPr>
          <a:xfrm>
            <a:off x="467544" y="2512978"/>
            <a:ext cx="8208912" cy="369332"/>
          </a:xfrm>
          <a:prstGeom prst="rect">
            <a:avLst/>
          </a:prstGeom>
        </p:spPr>
        <p:txBody>
          <a:bodyPr wrap="square">
            <a:spAutoFit/>
          </a:bodyPr>
          <a:lstStyle/>
          <a:p>
            <a:r>
              <a:rPr lang="es-ES" dirty="0">
                <a:latin typeface="Calibri" panose="020F0502020204030204" pitchFamily="34" charset="0"/>
                <a:ea typeface="Calibri" panose="020F0502020204030204" pitchFamily="34" charset="0"/>
                <a:cs typeface="Times New Roman" panose="02020603050405020304" pitchFamily="18" charset="0"/>
              </a:rPr>
              <a:t>Ser proactivo implica que tenemos la responsabilidad de hacer que las cosas sucedan. </a:t>
            </a:r>
            <a:endParaRPr lang="es-ES" dirty="0"/>
          </a:p>
        </p:txBody>
      </p:sp>
      <p:sp>
        <p:nvSpPr>
          <p:cNvPr id="16" name="Rectángulo 15">
            <a:extLst>
              <a:ext uri="{FF2B5EF4-FFF2-40B4-BE49-F238E27FC236}">
                <a16:creationId xmlns:a16="http://schemas.microsoft.com/office/drawing/2014/main" id="{F7245D57-8800-4F67-8F47-97BACF1315CC}"/>
              </a:ext>
            </a:extLst>
          </p:cNvPr>
          <p:cNvSpPr/>
          <p:nvPr/>
        </p:nvSpPr>
        <p:spPr>
          <a:xfrm>
            <a:off x="467544" y="3196897"/>
            <a:ext cx="4084924" cy="400494"/>
          </a:xfrm>
          <a:prstGeom prst="rect">
            <a:avLst/>
          </a:prstGeom>
        </p:spPr>
        <p:txBody>
          <a:bodyPr wrap="square">
            <a:spAutoFit/>
          </a:bodyPr>
          <a:lstStyle/>
          <a:p>
            <a:pPr>
              <a:lnSpc>
                <a:spcPct val="115000"/>
              </a:lnSpc>
              <a:spcAft>
                <a:spcPts val="0"/>
              </a:spcAft>
              <a:tabLst>
                <a:tab pos="1021715" algn="l"/>
              </a:tabLst>
            </a:pPr>
            <a:r>
              <a:rPr lang="es-ES" b="1" dirty="0">
                <a:solidFill>
                  <a:srgbClr val="0070C0"/>
                </a:solidFill>
                <a:latin typeface="MV Boli" panose="02000500030200090000" pitchFamily="2" charset="0"/>
                <a:ea typeface="Calibri" panose="020F0502020204030204" pitchFamily="34" charset="0"/>
                <a:cs typeface="Times New Roman" panose="02020603050405020304" pitchFamily="18" charset="0"/>
              </a:rPr>
              <a:t>¿Cómo desarrollar mi proactividad?</a:t>
            </a: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7" name="Rectángulo 16">
            <a:extLst>
              <a:ext uri="{FF2B5EF4-FFF2-40B4-BE49-F238E27FC236}">
                <a16:creationId xmlns:a16="http://schemas.microsoft.com/office/drawing/2014/main" id="{CAEA5593-1159-43A8-AFAA-C38AC510B123}"/>
              </a:ext>
            </a:extLst>
          </p:cNvPr>
          <p:cNvSpPr/>
          <p:nvPr/>
        </p:nvSpPr>
        <p:spPr>
          <a:xfrm>
            <a:off x="3131840" y="3972114"/>
            <a:ext cx="5040560" cy="1578637"/>
          </a:xfrm>
          <a:prstGeom prst="rect">
            <a:avLst/>
          </a:prstGeom>
        </p:spPr>
        <p:txBody>
          <a:bodyPr wrap="square">
            <a:spAutoFit/>
          </a:bodyPr>
          <a:lstStyle/>
          <a:p>
            <a:pPr marL="342900" lvl="0" indent="-342900">
              <a:lnSpc>
                <a:spcPct val="115000"/>
              </a:lnSpc>
              <a:spcAft>
                <a:spcPts val="0"/>
              </a:spcAft>
              <a:buClr>
                <a:srgbClr val="0070C0"/>
              </a:buClr>
              <a:buSzPct val="150000"/>
              <a:buBlip>
                <a:blip r:embed="rId3"/>
              </a:buBlip>
              <a:tabLst>
                <a:tab pos="1021715" algn="l"/>
              </a:tabLst>
            </a:pPr>
            <a:r>
              <a:rPr lang="es-ES" dirty="0">
                <a:latin typeface="Calibri" panose="020F0502020204030204" pitchFamily="34" charset="0"/>
                <a:ea typeface="Times New Roman" panose="02020603050405020304" pitchFamily="18" charset="0"/>
                <a:cs typeface="Arial" panose="020B0604020202020204" pitchFamily="34" charset="0"/>
              </a:rPr>
              <a:t>Deja de culpar a los demás.</a:t>
            </a:r>
            <a:endParaRPr lang="es-ES" sz="1600" dirty="0">
              <a:latin typeface="Calibri" panose="020F0502020204030204" pitchFamily="34" charset="0"/>
              <a:ea typeface="Times New Roman" panose="02020603050405020304" pitchFamily="18" charset="0"/>
              <a:cs typeface="Arial" panose="020B0604020202020204" pitchFamily="34" charset="0"/>
            </a:endParaRPr>
          </a:p>
          <a:p>
            <a:pPr marL="342900" lvl="0" indent="-342900">
              <a:lnSpc>
                <a:spcPct val="115000"/>
              </a:lnSpc>
              <a:spcBef>
                <a:spcPts val="600"/>
              </a:spcBef>
              <a:spcAft>
                <a:spcPts val="0"/>
              </a:spcAft>
              <a:buClr>
                <a:srgbClr val="0070C0"/>
              </a:buClr>
              <a:buSzPct val="150000"/>
              <a:buBlip>
                <a:blip r:embed="rId3"/>
              </a:buBlip>
              <a:tabLst>
                <a:tab pos="1021715" algn="l"/>
              </a:tabLst>
            </a:pPr>
            <a:r>
              <a:rPr lang="es-ES" dirty="0">
                <a:latin typeface="Calibri" panose="020F0502020204030204" pitchFamily="34" charset="0"/>
                <a:ea typeface="Times New Roman" panose="02020603050405020304" pitchFamily="18" charset="0"/>
                <a:cs typeface="Arial" panose="020B0604020202020204" pitchFamily="34" charset="0"/>
              </a:rPr>
              <a:t>Trabaja tus propios defectos.</a:t>
            </a:r>
          </a:p>
          <a:p>
            <a:pPr marL="342900" lvl="0" indent="-342900">
              <a:lnSpc>
                <a:spcPct val="115000"/>
              </a:lnSpc>
              <a:spcBef>
                <a:spcPts val="600"/>
              </a:spcBef>
              <a:spcAft>
                <a:spcPts val="0"/>
              </a:spcAft>
              <a:buClr>
                <a:srgbClr val="0070C0"/>
              </a:buClr>
              <a:buSzPct val="150000"/>
              <a:buBlip>
                <a:blip r:embed="rId3"/>
              </a:buBlip>
              <a:tabLst>
                <a:tab pos="1021715" algn="l"/>
              </a:tabLst>
            </a:pPr>
            <a:r>
              <a:rPr lang="es-ES" dirty="0">
                <a:latin typeface="Calibri" panose="020F0502020204030204" pitchFamily="34" charset="0"/>
                <a:ea typeface="Calibri" panose="020F0502020204030204" pitchFamily="34" charset="0"/>
                <a:cs typeface="Times New Roman" panose="02020603050405020304" pitchFamily="18" charset="0"/>
              </a:rPr>
              <a:t>Distingue las cosas sobre las que tienes control. </a:t>
            </a:r>
          </a:p>
          <a:p>
            <a:pPr marL="342900" lvl="0" indent="-342900">
              <a:lnSpc>
                <a:spcPct val="115000"/>
              </a:lnSpc>
              <a:spcBef>
                <a:spcPts val="600"/>
              </a:spcBef>
              <a:spcAft>
                <a:spcPts val="0"/>
              </a:spcAft>
              <a:buClr>
                <a:srgbClr val="0070C0"/>
              </a:buClr>
              <a:buSzPct val="150000"/>
              <a:buBlip>
                <a:blip r:embed="rId3"/>
              </a:buBlip>
              <a:tabLst>
                <a:tab pos="1021715" algn="l"/>
              </a:tabLst>
            </a:pPr>
            <a:r>
              <a:rPr lang="es-ES" dirty="0"/>
              <a:t>Trabaja sobre las cosas que controlas. </a:t>
            </a:r>
          </a:p>
        </p:txBody>
      </p:sp>
      <p:pic>
        <p:nvPicPr>
          <p:cNvPr id="18" name="Imagen 17">
            <a:extLst>
              <a:ext uri="{FF2B5EF4-FFF2-40B4-BE49-F238E27FC236}">
                <a16:creationId xmlns:a16="http://schemas.microsoft.com/office/drawing/2014/main" id="{2C01F096-F1ED-4C4D-8CE6-6C4471897C76}"/>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259632" y="3716832"/>
            <a:ext cx="1512168" cy="2379951"/>
          </a:xfrm>
          <a:prstGeom prst="rect">
            <a:avLst/>
          </a:prstGeom>
          <a:noFill/>
          <a:ln>
            <a:noFill/>
          </a:ln>
        </p:spPr>
      </p:pic>
    </p:spTree>
    <p:extLst>
      <p:ext uri="{BB962C8B-B14F-4D97-AF65-F5344CB8AC3E}">
        <p14:creationId xmlns:p14="http://schemas.microsoft.com/office/powerpoint/2010/main" val="2974332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4E3021-1DBA-D261-BC6B-4390E61E81A9}"/>
            </a:ext>
          </a:extLst>
        </p:cNvPr>
        <p:cNvGrpSpPr/>
        <p:nvPr/>
      </p:nvGrpSpPr>
      <p:grpSpPr>
        <a:xfrm>
          <a:off x="0" y="0"/>
          <a:ext cx="0" cy="0"/>
          <a:chOff x="0" y="0"/>
          <a:chExt cx="0" cy="0"/>
        </a:xfrm>
      </p:grpSpPr>
      <p:sp>
        <p:nvSpPr>
          <p:cNvPr id="6" name="3 CuadroTexto">
            <a:extLst>
              <a:ext uri="{FF2B5EF4-FFF2-40B4-BE49-F238E27FC236}">
                <a16:creationId xmlns:a16="http://schemas.microsoft.com/office/drawing/2014/main" id="{409E0FEE-6EBC-9E4A-AC5F-F9D25DC0AAAC}"/>
              </a:ext>
            </a:extLst>
          </p:cNvPr>
          <p:cNvSpPr txBox="1"/>
          <p:nvPr/>
        </p:nvSpPr>
        <p:spPr>
          <a:xfrm>
            <a:off x="0" y="214290"/>
            <a:ext cx="8786842" cy="276999"/>
          </a:xfrm>
          <a:prstGeom prst="rect">
            <a:avLst/>
          </a:prstGeom>
          <a:solidFill>
            <a:srgbClr val="339933"/>
          </a:solidFill>
        </p:spPr>
        <p:txBody>
          <a:bodyPr wrap="square" rtlCol="0">
            <a:spAutoFit/>
          </a:bodyPr>
          <a:lstStyle/>
          <a:p>
            <a:pPr algn="r"/>
            <a:r>
              <a:rPr lang="es-ES" sz="1200" b="1" dirty="0">
                <a:solidFill>
                  <a:schemeClr val="bg1"/>
                </a:solidFill>
                <a:effectLst>
                  <a:outerShdw blurRad="38100" dist="38100" dir="2700000" algn="tl">
                    <a:srgbClr val="000000">
                      <a:alpha val="43137"/>
                    </a:srgbClr>
                  </a:outerShdw>
                </a:effectLst>
                <a:latin typeface="MV Boli" pitchFamily="2" charset="0"/>
                <a:cs typeface="MV Boli" pitchFamily="2" charset="0"/>
              </a:rPr>
              <a:t>Unidad 7 – Espíritu emprendedor     </a:t>
            </a:r>
          </a:p>
        </p:txBody>
      </p:sp>
      <p:sp>
        <p:nvSpPr>
          <p:cNvPr id="8" name="4 CuadroTexto">
            <a:extLst>
              <a:ext uri="{FF2B5EF4-FFF2-40B4-BE49-F238E27FC236}">
                <a16:creationId xmlns:a16="http://schemas.microsoft.com/office/drawing/2014/main" id="{F2C68B77-B14C-4115-23EC-48960816C50C}"/>
              </a:ext>
            </a:extLst>
          </p:cNvPr>
          <p:cNvSpPr txBox="1"/>
          <p:nvPr/>
        </p:nvSpPr>
        <p:spPr>
          <a:xfrm>
            <a:off x="357158" y="6381328"/>
            <a:ext cx="8786842" cy="276999"/>
          </a:xfrm>
          <a:prstGeom prst="rect">
            <a:avLst/>
          </a:prstGeom>
          <a:solidFill>
            <a:srgbClr val="339933"/>
          </a:solidFill>
        </p:spPr>
        <p:txBody>
          <a:bodyPr wrap="square" rtlCol="0">
            <a:spAutoFit/>
          </a:bodyPr>
          <a:lstStyle/>
          <a:p>
            <a:r>
              <a:rPr lang="es-ES" sz="1200" b="1" dirty="0">
                <a:solidFill>
                  <a:schemeClr val="bg1"/>
                </a:solidFill>
                <a:effectLst>
                  <a:outerShdw blurRad="38100" dist="38100" dir="2700000" algn="tl">
                    <a:srgbClr val="000000">
                      <a:alpha val="43137"/>
                    </a:srgbClr>
                  </a:outerShdw>
                </a:effectLst>
                <a:latin typeface="MV Boli" pitchFamily="2" charset="0"/>
                <a:cs typeface="MV Boli" pitchFamily="2" charset="0"/>
              </a:rPr>
              <a:t>ECE 4º ESO                       </a:t>
            </a:r>
          </a:p>
        </p:txBody>
      </p:sp>
      <p:pic>
        <p:nvPicPr>
          <p:cNvPr id="63" name="Picture 6" descr="Ilustración del concepto de inversión vector gratuito">
            <a:extLst>
              <a:ext uri="{FF2B5EF4-FFF2-40B4-BE49-F238E27FC236}">
                <a16:creationId xmlns:a16="http://schemas.microsoft.com/office/drawing/2014/main" id="{DB6ACDA1-23C0-51B8-759E-E13DA2A300A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58148" y="5693024"/>
            <a:ext cx="1158326" cy="1158326"/>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n 1">
            <a:extLst>
              <a:ext uri="{FF2B5EF4-FFF2-40B4-BE49-F238E27FC236}">
                <a16:creationId xmlns:a16="http://schemas.microsoft.com/office/drawing/2014/main" id="{51A78A2A-FC90-4B59-91CD-5770B3EF6E8B}"/>
              </a:ext>
            </a:extLst>
          </p:cNvPr>
          <p:cNvPicPr>
            <a:picLocks noChangeAspect="1"/>
          </p:cNvPicPr>
          <p:nvPr/>
        </p:nvPicPr>
        <p:blipFill>
          <a:blip r:embed="rId3"/>
          <a:stretch>
            <a:fillRect/>
          </a:stretch>
        </p:blipFill>
        <p:spPr>
          <a:xfrm>
            <a:off x="953206" y="1224758"/>
            <a:ext cx="2765900" cy="1556100"/>
          </a:xfrm>
          <a:prstGeom prst="rect">
            <a:avLst/>
          </a:prstGeom>
        </p:spPr>
      </p:pic>
      <p:sp>
        <p:nvSpPr>
          <p:cNvPr id="3" name="CuadroTexto 2">
            <a:extLst>
              <a:ext uri="{FF2B5EF4-FFF2-40B4-BE49-F238E27FC236}">
                <a16:creationId xmlns:a16="http://schemas.microsoft.com/office/drawing/2014/main" id="{AA02FDB1-BAC2-44CA-B48B-CCD84CA005B8}"/>
              </a:ext>
            </a:extLst>
          </p:cNvPr>
          <p:cNvSpPr txBox="1"/>
          <p:nvPr/>
        </p:nvSpPr>
        <p:spPr>
          <a:xfrm>
            <a:off x="1296504" y="3047299"/>
            <a:ext cx="2664567" cy="646331"/>
          </a:xfrm>
          <a:prstGeom prst="rect">
            <a:avLst/>
          </a:prstGeom>
          <a:noFill/>
        </p:spPr>
        <p:txBody>
          <a:bodyPr wrap="square" rtlCol="0">
            <a:spAutoFit/>
          </a:bodyPr>
          <a:lstStyle/>
          <a:p>
            <a:pPr algn="ctr"/>
            <a:r>
              <a:rPr lang="es-ES" dirty="0">
                <a:latin typeface="Ink Free" panose="03080402000500000000" pitchFamily="66" charset="0"/>
                <a:hlinkClick r:id="rId4"/>
              </a:rPr>
              <a:t>Vid. Actitudes proactivas en películas</a:t>
            </a:r>
            <a:endParaRPr lang="es-ES" dirty="0">
              <a:latin typeface="Ink Free" panose="03080402000500000000" pitchFamily="66" charset="0"/>
            </a:endParaRPr>
          </a:p>
        </p:txBody>
      </p:sp>
      <p:pic>
        <p:nvPicPr>
          <p:cNvPr id="7" name="Picture 2" descr="Icono de reproductor de youtube">
            <a:extLst>
              <a:ext uri="{FF2B5EF4-FFF2-40B4-BE49-F238E27FC236}">
                <a16:creationId xmlns:a16="http://schemas.microsoft.com/office/drawing/2014/main" id="{FDD93B98-BD30-4606-8746-6AD28D56868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36578" y="2965813"/>
            <a:ext cx="574945" cy="574945"/>
          </a:xfrm>
          <a:prstGeom prst="rect">
            <a:avLst/>
          </a:prstGeom>
          <a:noFill/>
          <a:extLst>
            <a:ext uri="{909E8E84-426E-40DD-AFC4-6F175D3DCCD1}">
              <a14:hiddenFill xmlns:a14="http://schemas.microsoft.com/office/drawing/2010/main">
                <a:solidFill>
                  <a:srgbClr val="FFFFFF"/>
                </a:solidFill>
              </a14:hiddenFill>
            </a:ext>
          </a:extLst>
        </p:spPr>
      </p:pic>
      <p:sp>
        <p:nvSpPr>
          <p:cNvPr id="10" name="Rectángulo 9">
            <a:extLst>
              <a:ext uri="{FF2B5EF4-FFF2-40B4-BE49-F238E27FC236}">
                <a16:creationId xmlns:a16="http://schemas.microsoft.com/office/drawing/2014/main" id="{548E61AD-2427-4AAE-A92F-84642E8514DD}"/>
              </a:ext>
            </a:extLst>
          </p:cNvPr>
          <p:cNvSpPr/>
          <p:nvPr/>
        </p:nvSpPr>
        <p:spPr>
          <a:xfrm>
            <a:off x="611560" y="4066320"/>
            <a:ext cx="7920880" cy="923330"/>
          </a:xfrm>
          <a:prstGeom prst="rect">
            <a:avLst/>
          </a:prstGeom>
          <a:ln w="28575">
            <a:solidFill>
              <a:schemeClr val="accent1"/>
            </a:solidFill>
          </a:ln>
        </p:spPr>
        <p:txBody>
          <a:bodyPr wrap="square">
            <a:spAutoFit/>
          </a:bodyPr>
          <a:lstStyle/>
          <a:p>
            <a:pPr algn="ctr"/>
            <a:r>
              <a:rPr lang="es-ES" b="1" dirty="0">
                <a:latin typeface="Calibri" panose="020F0502020204030204" pitchFamily="34" charset="0"/>
                <a:ea typeface="Calibri" panose="020F0502020204030204" pitchFamily="34" charset="0"/>
                <a:cs typeface="Times New Roman" panose="02020603050405020304" pitchFamily="18" charset="0"/>
              </a:rPr>
              <a:t>El enfoque proactivo consiste en cambiar las cosas que controlamos para provocar un cambio positivo en lo que está allí afuera:</a:t>
            </a:r>
            <a:r>
              <a:rPr lang="es-ES" dirty="0">
                <a:latin typeface="Calibri" panose="020F0502020204030204" pitchFamily="34" charset="0"/>
                <a:ea typeface="Calibri" panose="020F0502020204030204" pitchFamily="34" charset="0"/>
                <a:cs typeface="Times New Roman" panose="02020603050405020304" pitchFamily="18" charset="0"/>
              </a:rPr>
              <a:t> puedo ser más ingenioso, más cariñoso, más creativo, más confiable, más cooperativo,…</a:t>
            </a:r>
            <a:endParaRPr lang="es-ES" dirty="0"/>
          </a:p>
        </p:txBody>
      </p:sp>
      <p:sp>
        <p:nvSpPr>
          <p:cNvPr id="11" name="CuadroTexto 10">
            <a:extLst>
              <a:ext uri="{FF2B5EF4-FFF2-40B4-BE49-F238E27FC236}">
                <a16:creationId xmlns:a16="http://schemas.microsoft.com/office/drawing/2014/main" id="{8C7FFCBB-B439-4E60-B6CB-970BA7D29829}"/>
              </a:ext>
            </a:extLst>
          </p:cNvPr>
          <p:cNvSpPr txBox="1"/>
          <p:nvPr/>
        </p:nvSpPr>
        <p:spPr>
          <a:xfrm>
            <a:off x="3961071" y="1662837"/>
            <a:ext cx="4476240" cy="738664"/>
          </a:xfrm>
          <a:prstGeom prst="rect">
            <a:avLst/>
          </a:prstGeom>
          <a:noFill/>
        </p:spPr>
        <p:txBody>
          <a:bodyPr wrap="square" rtlCol="0">
            <a:spAutoFit/>
          </a:bodyPr>
          <a:lstStyle/>
          <a:p>
            <a:pPr algn="ctr"/>
            <a:r>
              <a:rPr lang="es-ES" sz="1400" dirty="0">
                <a:latin typeface="Ink Free" panose="03080402000500000000" pitchFamily="66" charset="0"/>
              </a:rPr>
              <a:t>Las dos películas que aparecen merecen la pena verse: “El pasante de la moda, nunca es tarde para intentarlo” (2015) y “El lobo de Wall Street” (2013).</a:t>
            </a:r>
          </a:p>
        </p:txBody>
      </p:sp>
    </p:spTree>
    <p:extLst>
      <p:ext uri="{BB962C8B-B14F-4D97-AF65-F5344CB8AC3E}">
        <p14:creationId xmlns:p14="http://schemas.microsoft.com/office/powerpoint/2010/main" val="32554190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4E3021-1DBA-D261-BC6B-4390E61E81A9}"/>
            </a:ext>
          </a:extLst>
        </p:cNvPr>
        <p:cNvGrpSpPr/>
        <p:nvPr/>
      </p:nvGrpSpPr>
      <p:grpSpPr>
        <a:xfrm>
          <a:off x="0" y="0"/>
          <a:ext cx="0" cy="0"/>
          <a:chOff x="0" y="0"/>
          <a:chExt cx="0" cy="0"/>
        </a:xfrm>
      </p:grpSpPr>
      <p:sp>
        <p:nvSpPr>
          <p:cNvPr id="6" name="3 CuadroTexto">
            <a:extLst>
              <a:ext uri="{FF2B5EF4-FFF2-40B4-BE49-F238E27FC236}">
                <a16:creationId xmlns:a16="http://schemas.microsoft.com/office/drawing/2014/main" id="{409E0FEE-6EBC-9E4A-AC5F-F9D25DC0AAAC}"/>
              </a:ext>
            </a:extLst>
          </p:cNvPr>
          <p:cNvSpPr txBox="1"/>
          <p:nvPr/>
        </p:nvSpPr>
        <p:spPr>
          <a:xfrm>
            <a:off x="0" y="214290"/>
            <a:ext cx="8786842" cy="276999"/>
          </a:xfrm>
          <a:prstGeom prst="rect">
            <a:avLst/>
          </a:prstGeom>
          <a:solidFill>
            <a:srgbClr val="339933"/>
          </a:solidFill>
        </p:spPr>
        <p:txBody>
          <a:bodyPr wrap="square" rtlCol="0">
            <a:spAutoFit/>
          </a:bodyPr>
          <a:lstStyle/>
          <a:p>
            <a:pPr algn="r"/>
            <a:r>
              <a:rPr lang="es-ES" sz="1200" b="1" dirty="0">
                <a:solidFill>
                  <a:schemeClr val="bg1"/>
                </a:solidFill>
                <a:effectLst>
                  <a:outerShdw blurRad="38100" dist="38100" dir="2700000" algn="tl">
                    <a:srgbClr val="000000">
                      <a:alpha val="43137"/>
                    </a:srgbClr>
                  </a:outerShdw>
                </a:effectLst>
                <a:latin typeface="MV Boli" pitchFamily="2" charset="0"/>
                <a:cs typeface="MV Boli" pitchFamily="2" charset="0"/>
              </a:rPr>
              <a:t>Unidad 7 – Espíritu emprendedor    </a:t>
            </a:r>
          </a:p>
        </p:txBody>
      </p:sp>
      <p:sp>
        <p:nvSpPr>
          <p:cNvPr id="8" name="4 CuadroTexto">
            <a:extLst>
              <a:ext uri="{FF2B5EF4-FFF2-40B4-BE49-F238E27FC236}">
                <a16:creationId xmlns:a16="http://schemas.microsoft.com/office/drawing/2014/main" id="{F2C68B77-B14C-4115-23EC-48960816C50C}"/>
              </a:ext>
            </a:extLst>
          </p:cNvPr>
          <p:cNvSpPr txBox="1"/>
          <p:nvPr/>
        </p:nvSpPr>
        <p:spPr>
          <a:xfrm>
            <a:off x="357158" y="6381328"/>
            <a:ext cx="8786842" cy="276999"/>
          </a:xfrm>
          <a:prstGeom prst="rect">
            <a:avLst/>
          </a:prstGeom>
          <a:solidFill>
            <a:srgbClr val="339933"/>
          </a:solidFill>
        </p:spPr>
        <p:txBody>
          <a:bodyPr wrap="square" rtlCol="0">
            <a:spAutoFit/>
          </a:bodyPr>
          <a:lstStyle/>
          <a:p>
            <a:r>
              <a:rPr lang="es-ES" sz="1200" b="1" dirty="0">
                <a:solidFill>
                  <a:schemeClr val="bg1"/>
                </a:solidFill>
                <a:effectLst>
                  <a:outerShdw blurRad="38100" dist="38100" dir="2700000" algn="tl">
                    <a:srgbClr val="000000">
                      <a:alpha val="43137"/>
                    </a:srgbClr>
                  </a:outerShdw>
                </a:effectLst>
                <a:latin typeface="MV Boli" pitchFamily="2" charset="0"/>
                <a:cs typeface="MV Boli" pitchFamily="2" charset="0"/>
              </a:rPr>
              <a:t>ECE 4º ESO                       </a:t>
            </a:r>
          </a:p>
        </p:txBody>
      </p:sp>
      <p:pic>
        <p:nvPicPr>
          <p:cNvPr id="63" name="Picture 6" descr="Ilustración del concepto de inversión vector gratuito">
            <a:extLst>
              <a:ext uri="{FF2B5EF4-FFF2-40B4-BE49-F238E27FC236}">
                <a16:creationId xmlns:a16="http://schemas.microsoft.com/office/drawing/2014/main" id="{DB6ACDA1-23C0-51B8-759E-E13DA2A300A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58148" y="5693024"/>
            <a:ext cx="1158326" cy="1158326"/>
          </a:xfrm>
          <a:prstGeom prst="rect">
            <a:avLst/>
          </a:prstGeom>
          <a:noFill/>
          <a:extLst>
            <a:ext uri="{909E8E84-426E-40DD-AFC4-6F175D3DCCD1}">
              <a14:hiddenFill xmlns:a14="http://schemas.microsoft.com/office/drawing/2010/main">
                <a:solidFill>
                  <a:srgbClr val="FFFFFF"/>
                </a:solidFill>
              </a14:hiddenFill>
            </a:ext>
          </a:extLst>
        </p:spPr>
      </p:pic>
      <p:sp>
        <p:nvSpPr>
          <p:cNvPr id="4" name="Rectángulo 3">
            <a:extLst>
              <a:ext uri="{FF2B5EF4-FFF2-40B4-BE49-F238E27FC236}">
                <a16:creationId xmlns:a16="http://schemas.microsoft.com/office/drawing/2014/main" id="{CE059667-F8DE-4666-BCFA-6711395B9317}"/>
              </a:ext>
            </a:extLst>
          </p:cNvPr>
          <p:cNvSpPr/>
          <p:nvPr/>
        </p:nvSpPr>
        <p:spPr>
          <a:xfrm>
            <a:off x="539552" y="908720"/>
            <a:ext cx="5525872" cy="400494"/>
          </a:xfrm>
          <a:prstGeom prst="rect">
            <a:avLst/>
          </a:prstGeom>
        </p:spPr>
        <p:txBody>
          <a:bodyPr wrap="none">
            <a:spAutoFit/>
          </a:bodyPr>
          <a:lstStyle/>
          <a:p>
            <a:pPr lvl="0">
              <a:lnSpc>
                <a:spcPct val="115000"/>
              </a:lnSpc>
              <a:spcAft>
                <a:spcPts val="0"/>
              </a:spcAft>
            </a:pPr>
            <a:r>
              <a:rPr lang="es-ES" b="1" dirty="0">
                <a:solidFill>
                  <a:srgbClr val="339933"/>
                </a:solidFill>
                <a:latin typeface="MV Boli" panose="02000500030200090000" pitchFamily="2" charset="0"/>
                <a:ea typeface="Calibri" panose="020F0502020204030204" pitchFamily="34" charset="0"/>
                <a:cs typeface="Times New Roman" panose="02020603050405020304" pitchFamily="18" charset="0"/>
              </a:rPr>
              <a:t>4. LAS HABILIDADES SOCIALES (SOFT SKILLS)</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ángulo 4">
            <a:extLst>
              <a:ext uri="{FF2B5EF4-FFF2-40B4-BE49-F238E27FC236}">
                <a16:creationId xmlns:a16="http://schemas.microsoft.com/office/drawing/2014/main" id="{D75A9EAC-FDEC-47D4-BEC0-07CC5DADE01E}"/>
              </a:ext>
            </a:extLst>
          </p:cNvPr>
          <p:cNvSpPr/>
          <p:nvPr/>
        </p:nvSpPr>
        <p:spPr>
          <a:xfrm>
            <a:off x="539552" y="1485745"/>
            <a:ext cx="7909026" cy="1029256"/>
          </a:xfrm>
          <a:prstGeom prst="rect">
            <a:avLst/>
          </a:prstGeom>
        </p:spPr>
        <p:txBody>
          <a:bodyPr wrap="square">
            <a:spAutoFit/>
          </a:bodyPr>
          <a:lstStyle/>
          <a:p>
            <a:pPr algn="just">
              <a:lnSpc>
                <a:spcPct val="115000"/>
              </a:lnSpc>
              <a:spcAft>
                <a:spcPts val="0"/>
              </a:spcAft>
            </a:pPr>
            <a:r>
              <a:rPr lang="es-ES" dirty="0">
                <a:latin typeface="Calibri" panose="020F0502020204030204" pitchFamily="34" charset="0"/>
                <a:ea typeface="Calibri" panose="020F0502020204030204" pitchFamily="34" charset="0"/>
                <a:cs typeface="Times New Roman" panose="02020603050405020304" pitchFamily="18" charset="0"/>
              </a:rPr>
              <a:t>Son aquellas que se caracterizan por ser competencias para relacionarse con otras personas. Requieren de valores personales y habilidades psicológicas para poder desenvolverse exitosamente dentro del mundo social.</a:t>
            </a: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2" name="Imagen 11">
            <a:extLst>
              <a:ext uri="{FF2B5EF4-FFF2-40B4-BE49-F238E27FC236}">
                <a16:creationId xmlns:a16="http://schemas.microsoft.com/office/drawing/2014/main" id="{139D694F-BFC4-40B5-8633-B7DD7CED779F}"/>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1331640" y="2831792"/>
            <a:ext cx="6622997" cy="3214523"/>
          </a:xfrm>
          <a:prstGeom prst="rect">
            <a:avLst/>
          </a:prstGeom>
        </p:spPr>
      </p:pic>
    </p:spTree>
    <p:extLst>
      <p:ext uri="{BB962C8B-B14F-4D97-AF65-F5344CB8AC3E}">
        <p14:creationId xmlns:p14="http://schemas.microsoft.com/office/powerpoint/2010/main" val="1583574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3 CuadroTexto">
            <a:extLst>
              <a:ext uri="{FF2B5EF4-FFF2-40B4-BE49-F238E27FC236}">
                <a16:creationId xmlns:a16="http://schemas.microsoft.com/office/drawing/2014/main" id="{F849BA46-13E2-4FB4-93D5-B3CBC9C0C126}"/>
              </a:ext>
            </a:extLst>
          </p:cNvPr>
          <p:cNvSpPr txBox="1"/>
          <p:nvPr/>
        </p:nvSpPr>
        <p:spPr>
          <a:xfrm>
            <a:off x="0" y="214290"/>
            <a:ext cx="8786842" cy="276999"/>
          </a:xfrm>
          <a:prstGeom prst="rect">
            <a:avLst/>
          </a:prstGeom>
          <a:solidFill>
            <a:srgbClr val="339933"/>
          </a:solidFill>
        </p:spPr>
        <p:txBody>
          <a:bodyPr wrap="square" rtlCol="0">
            <a:spAutoFit/>
          </a:bodyPr>
          <a:lstStyle/>
          <a:p>
            <a:pPr algn="r"/>
            <a:r>
              <a:rPr lang="es-ES" sz="1200" b="1" dirty="0">
                <a:solidFill>
                  <a:schemeClr val="bg1"/>
                </a:solidFill>
                <a:effectLst>
                  <a:outerShdw blurRad="38100" dist="38100" dir="2700000" algn="tl">
                    <a:srgbClr val="000000">
                      <a:alpha val="43137"/>
                    </a:srgbClr>
                  </a:outerShdw>
                </a:effectLst>
                <a:latin typeface="MV Boli" pitchFamily="2" charset="0"/>
                <a:cs typeface="MV Boli" pitchFamily="2" charset="0"/>
              </a:rPr>
              <a:t>Unidad 7 – Espíritu emprendedor  </a:t>
            </a:r>
          </a:p>
        </p:txBody>
      </p:sp>
      <p:sp>
        <p:nvSpPr>
          <p:cNvPr id="8" name="4 CuadroTexto">
            <a:extLst>
              <a:ext uri="{FF2B5EF4-FFF2-40B4-BE49-F238E27FC236}">
                <a16:creationId xmlns:a16="http://schemas.microsoft.com/office/drawing/2014/main" id="{416885E8-3E3F-4424-B55D-BBC6D5CFA85A}"/>
              </a:ext>
            </a:extLst>
          </p:cNvPr>
          <p:cNvSpPr txBox="1"/>
          <p:nvPr/>
        </p:nvSpPr>
        <p:spPr>
          <a:xfrm>
            <a:off x="357158" y="6381328"/>
            <a:ext cx="8786842" cy="276999"/>
          </a:xfrm>
          <a:prstGeom prst="rect">
            <a:avLst/>
          </a:prstGeom>
          <a:solidFill>
            <a:srgbClr val="339933"/>
          </a:solidFill>
        </p:spPr>
        <p:txBody>
          <a:bodyPr wrap="square" rtlCol="0">
            <a:spAutoFit/>
          </a:bodyPr>
          <a:lstStyle/>
          <a:p>
            <a:r>
              <a:rPr lang="es-ES" sz="1200" b="1" dirty="0">
                <a:solidFill>
                  <a:schemeClr val="bg1"/>
                </a:solidFill>
                <a:effectLst>
                  <a:outerShdw blurRad="38100" dist="38100" dir="2700000" algn="tl">
                    <a:srgbClr val="000000">
                      <a:alpha val="43137"/>
                    </a:srgbClr>
                  </a:outerShdw>
                </a:effectLst>
                <a:latin typeface="MV Boli" pitchFamily="2" charset="0"/>
                <a:cs typeface="MV Boli" pitchFamily="2" charset="0"/>
              </a:rPr>
              <a:t>ECE 4º ESO                       </a:t>
            </a:r>
          </a:p>
        </p:txBody>
      </p:sp>
      <p:pic>
        <p:nvPicPr>
          <p:cNvPr id="63" name="Picture 6" descr="Ilustración del concepto de inversión vector gratuito">
            <a:extLst>
              <a:ext uri="{FF2B5EF4-FFF2-40B4-BE49-F238E27FC236}">
                <a16:creationId xmlns:a16="http://schemas.microsoft.com/office/drawing/2014/main" id="{2CF59D7E-3067-49B2-845A-8164ED3A163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58148" y="5693024"/>
            <a:ext cx="1158326" cy="1158326"/>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DE85DA05-542D-46B3-9062-2441456B379E}"/>
              </a:ext>
            </a:extLst>
          </p:cNvPr>
          <p:cNvSpPr txBox="1"/>
          <p:nvPr/>
        </p:nvSpPr>
        <p:spPr>
          <a:xfrm>
            <a:off x="467544" y="908720"/>
            <a:ext cx="4572000" cy="400494"/>
          </a:xfrm>
          <a:prstGeom prst="rect">
            <a:avLst/>
          </a:prstGeom>
          <a:noFill/>
        </p:spPr>
        <p:txBody>
          <a:bodyPr wrap="square">
            <a:spAutoFit/>
          </a:bodyPr>
          <a:lstStyle/>
          <a:p>
            <a:pPr marL="342900" lvl="0" indent="-342900">
              <a:lnSpc>
                <a:spcPct val="115000"/>
              </a:lnSpc>
              <a:spcAft>
                <a:spcPts val="1000"/>
              </a:spcAft>
              <a:buFont typeface="+mj-lt"/>
              <a:buAutoNum type="arabicPeriod"/>
            </a:pPr>
            <a:r>
              <a:rPr lang="es-ES" sz="1800" b="1" dirty="0">
                <a:solidFill>
                  <a:srgbClr val="339933"/>
                </a:solidFill>
                <a:effectLst/>
                <a:latin typeface="MV Boli" panose="02000500030200090000" pitchFamily="2" charset="0"/>
                <a:ea typeface="Calibri" panose="020F0502020204030204" pitchFamily="34" charset="0"/>
                <a:cs typeface="Times New Roman" panose="02020603050405020304" pitchFamily="18" charset="0"/>
              </a:rPr>
              <a:t>¿EMPRESARIO O EMPRENDEDOR?</a:t>
            </a:r>
            <a:endParaRPr lang="es-ES" sz="1400" dirty="0">
              <a:solidFill>
                <a:srgbClr val="339933"/>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CuadroTexto 6">
            <a:extLst>
              <a:ext uri="{FF2B5EF4-FFF2-40B4-BE49-F238E27FC236}">
                <a16:creationId xmlns:a16="http://schemas.microsoft.com/office/drawing/2014/main" id="{6217381B-5991-4E9A-A9BD-0FBEFF3CCEA6}"/>
              </a:ext>
            </a:extLst>
          </p:cNvPr>
          <p:cNvSpPr txBox="1"/>
          <p:nvPr/>
        </p:nvSpPr>
        <p:spPr>
          <a:xfrm>
            <a:off x="473832" y="1722938"/>
            <a:ext cx="6269605" cy="1561005"/>
          </a:xfrm>
          <a:prstGeom prst="rect">
            <a:avLst/>
          </a:prstGeom>
          <a:noFill/>
        </p:spPr>
        <p:txBody>
          <a:bodyPr wrap="square">
            <a:spAutoFit/>
          </a:bodyPr>
          <a:lstStyle/>
          <a:p>
            <a:pPr algn="just">
              <a:lnSpc>
                <a:spcPct val="107000"/>
              </a:lnSpc>
              <a:spcAft>
                <a:spcPts val="800"/>
              </a:spcAft>
            </a:pPr>
            <a:r>
              <a:rPr lang="es-ES" sz="1800" b="1" dirty="0">
                <a:solidFill>
                  <a:srgbClr val="222222"/>
                </a:solidFill>
                <a:effectLst/>
                <a:latin typeface="Calibri" panose="020F0502020204030204" pitchFamily="34" charset="0"/>
                <a:ea typeface="Times New Roman" panose="02020603050405020304" pitchFamily="18" charset="0"/>
                <a:cs typeface="Times New Roman" panose="02020603050405020304" pitchFamily="18" charset="0"/>
              </a:rPr>
              <a:t>El empresario es el encargado de dirigir y coordinar el resto de factores productivos. </a:t>
            </a:r>
            <a:r>
              <a:rPr lang="es-ES" sz="1800" dirty="0">
                <a:solidFill>
                  <a:srgbClr val="222222"/>
                </a:solidFill>
                <a:effectLst/>
                <a:latin typeface="Calibri" panose="020F0502020204030204" pitchFamily="34" charset="0"/>
                <a:ea typeface="Times New Roman" panose="02020603050405020304" pitchFamily="18" charset="0"/>
                <a:cs typeface="Times New Roman" panose="02020603050405020304" pitchFamily="18" charset="0"/>
              </a:rPr>
              <a:t>El empresario puede ser el dueño de la empresa (ha puesto el capital financiero, es decir, el dinero para montarla) o puede ser simplemente una persona a quién los dueños han puesto a dirigir en la empresa.</a:t>
            </a:r>
            <a:endParaRPr lang="es-ES"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Picture 4" descr="Resultado de imagen de ojo png">
            <a:extLst>
              <a:ext uri="{FF2B5EF4-FFF2-40B4-BE49-F238E27FC236}">
                <a16:creationId xmlns:a16="http://schemas.microsoft.com/office/drawing/2014/main" id="{40FBAF00-6025-4632-864B-65539E75B909}"/>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1207" y="3505389"/>
            <a:ext cx="576064" cy="598320"/>
          </a:xfrm>
          <a:prstGeom prst="rect">
            <a:avLst/>
          </a:prstGeom>
          <a:noFill/>
        </p:spPr>
      </p:pic>
      <p:sp>
        <p:nvSpPr>
          <p:cNvPr id="10" name="CuadroTexto 9">
            <a:extLst>
              <a:ext uri="{FF2B5EF4-FFF2-40B4-BE49-F238E27FC236}">
                <a16:creationId xmlns:a16="http://schemas.microsoft.com/office/drawing/2014/main" id="{DEA4C657-E688-4C3F-BD3B-EBCA73207FC6}"/>
              </a:ext>
            </a:extLst>
          </p:cNvPr>
          <p:cNvSpPr txBox="1"/>
          <p:nvPr/>
        </p:nvSpPr>
        <p:spPr>
          <a:xfrm>
            <a:off x="1614822" y="3475127"/>
            <a:ext cx="5426166" cy="646331"/>
          </a:xfrm>
          <a:prstGeom prst="rect">
            <a:avLst/>
          </a:prstGeom>
          <a:noFill/>
        </p:spPr>
        <p:txBody>
          <a:bodyPr wrap="square" rtlCol="0">
            <a:spAutoFit/>
          </a:bodyPr>
          <a:lstStyle/>
          <a:p>
            <a:r>
              <a:rPr lang="es-ES" b="1" dirty="0">
                <a:solidFill>
                  <a:srgbClr val="0070C0"/>
                </a:solidFill>
                <a:latin typeface="Ink Free" panose="03080402000500000000" pitchFamily="66" charset="0"/>
              </a:rPr>
              <a:t>Es distinto en las pequeñas empresas que en las grandes. Ejemplo: una fontanería del pueblo VS BSCH</a:t>
            </a:r>
          </a:p>
        </p:txBody>
      </p:sp>
      <p:pic>
        <p:nvPicPr>
          <p:cNvPr id="11" name="Imagen 10">
            <a:extLst>
              <a:ext uri="{FF2B5EF4-FFF2-40B4-BE49-F238E27FC236}">
                <a16:creationId xmlns:a16="http://schemas.microsoft.com/office/drawing/2014/main" id="{091E4CDD-BF7B-4AAE-922D-344524B88785}"/>
              </a:ext>
            </a:extLst>
          </p:cNvPr>
          <p:cNvPicPr/>
          <p:nvPr/>
        </p:nvPicPr>
        <p:blipFill>
          <a:blip r:embed="rId4">
            <a:extLst>
              <a:ext uri="{28A0092B-C50C-407E-A947-70E740481C1C}">
                <a14:useLocalDpi xmlns:a14="http://schemas.microsoft.com/office/drawing/2010/main" val="0"/>
              </a:ext>
            </a:extLst>
          </a:blip>
          <a:stretch>
            <a:fillRect/>
          </a:stretch>
        </p:blipFill>
        <p:spPr>
          <a:xfrm>
            <a:off x="7040988" y="1084540"/>
            <a:ext cx="1523365" cy="2590800"/>
          </a:xfrm>
          <a:prstGeom prst="rect">
            <a:avLst/>
          </a:prstGeom>
        </p:spPr>
      </p:pic>
      <p:sp>
        <p:nvSpPr>
          <p:cNvPr id="12" name="CuadroTexto 11">
            <a:extLst>
              <a:ext uri="{FF2B5EF4-FFF2-40B4-BE49-F238E27FC236}">
                <a16:creationId xmlns:a16="http://schemas.microsoft.com/office/drawing/2014/main" id="{B8B7D9CC-9F09-4289-AD1B-63F20122C0A2}"/>
              </a:ext>
            </a:extLst>
          </p:cNvPr>
          <p:cNvSpPr txBox="1"/>
          <p:nvPr/>
        </p:nvSpPr>
        <p:spPr>
          <a:xfrm>
            <a:off x="539552" y="4729059"/>
            <a:ext cx="8064896" cy="1200329"/>
          </a:xfrm>
          <a:prstGeom prst="rect">
            <a:avLst/>
          </a:prstGeom>
          <a:noFill/>
        </p:spPr>
        <p:txBody>
          <a:bodyPr wrap="square">
            <a:spAutoFit/>
          </a:bodyPr>
          <a:lstStyle/>
          <a:p>
            <a:pPr algn="just"/>
            <a:r>
              <a:rPr lang="es-ES" sz="1800" dirty="0">
                <a:solidFill>
                  <a:srgbClr val="222222"/>
                </a:solidFill>
                <a:effectLst/>
                <a:latin typeface="Calibri" panose="020F0502020204030204" pitchFamily="34" charset="0"/>
                <a:ea typeface="Times New Roman" panose="02020603050405020304" pitchFamily="18" charset="0"/>
                <a:cs typeface="Times New Roman" panose="02020603050405020304" pitchFamily="18" charset="0"/>
              </a:rPr>
              <a:t>Un</a:t>
            </a:r>
            <a:r>
              <a:rPr lang="es-ES" sz="1800" b="1" dirty="0">
                <a:solidFill>
                  <a:srgbClr val="222222"/>
                </a:solidFill>
                <a:effectLst/>
                <a:latin typeface="Calibri" panose="020F0502020204030204" pitchFamily="34" charset="0"/>
                <a:ea typeface="Times New Roman" panose="02020603050405020304" pitchFamily="18" charset="0"/>
                <a:cs typeface="Times New Roman" panose="02020603050405020304" pitchFamily="18" charset="0"/>
              </a:rPr>
              <a:t> emprendedor </a:t>
            </a:r>
            <a:r>
              <a:rPr lang="es-ES" sz="1800" dirty="0">
                <a:solidFill>
                  <a:srgbClr val="222222"/>
                </a:solidFill>
                <a:effectLst/>
                <a:latin typeface="Calibri" panose="020F0502020204030204" pitchFamily="34" charset="0"/>
                <a:ea typeface="Times New Roman" panose="02020603050405020304" pitchFamily="18" charset="0"/>
                <a:cs typeface="Times New Roman" panose="02020603050405020304" pitchFamily="18" charset="0"/>
              </a:rPr>
              <a:t>es</a:t>
            </a:r>
            <a:r>
              <a:rPr lang="es-ES" sz="1800" b="1" dirty="0">
                <a:solidFill>
                  <a:srgbClr val="222222"/>
                </a:solidFill>
                <a:effectLst/>
                <a:latin typeface="Calibri" panose="020F0502020204030204" pitchFamily="34" charset="0"/>
                <a:ea typeface="Times New Roman" panose="02020603050405020304" pitchFamily="18" charset="0"/>
                <a:cs typeface="Times New Roman" panose="02020603050405020304" pitchFamily="18" charset="0"/>
              </a:rPr>
              <a:t> </a:t>
            </a:r>
            <a:r>
              <a:rPr lang="es-E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un </a:t>
            </a:r>
            <a:r>
              <a:rPr lang="es-ES" sz="18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visionario</a:t>
            </a:r>
            <a:r>
              <a:rPr lang="es-E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un observador que busca mejorar alguna situación desarrollando una solución susceptible de crear valor en la sociedad.  Un emprendedor tiene el conocimiento y la pasión para dedicar toda su energía y recursos en desarrollar una idea.</a:t>
            </a:r>
            <a:r>
              <a:rPr lang="es-ES" sz="1800" b="1" dirty="0">
                <a:solidFill>
                  <a:srgbClr val="222222"/>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s-ES" dirty="0"/>
          </a:p>
        </p:txBody>
      </p:sp>
    </p:spTree>
    <p:extLst>
      <p:ext uri="{BB962C8B-B14F-4D97-AF65-F5344CB8AC3E}">
        <p14:creationId xmlns:p14="http://schemas.microsoft.com/office/powerpoint/2010/main" val="5798644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4E3021-1DBA-D261-BC6B-4390E61E81A9}"/>
            </a:ext>
          </a:extLst>
        </p:cNvPr>
        <p:cNvGrpSpPr/>
        <p:nvPr/>
      </p:nvGrpSpPr>
      <p:grpSpPr>
        <a:xfrm>
          <a:off x="0" y="0"/>
          <a:ext cx="0" cy="0"/>
          <a:chOff x="0" y="0"/>
          <a:chExt cx="0" cy="0"/>
        </a:xfrm>
      </p:grpSpPr>
      <p:sp>
        <p:nvSpPr>
          <p:cNvPr id="6" name="3 CuadroTexto">
            <a:extLst>
              <a:ext uri="{FF2B5EF4-FFF2-40B4-BE49-F238E27FC236}">
                <a16:creationId xmlns:a16="http://schemas.microsoft.com/office/drawing/2014/main" id="{409E0FEE-6EBC-9E4A-AC5F-F9D25DC0AAAC}"/>
              </a:ext>
            </a:extLst>
          </p:cNvPr>
          <p:cNvSpPr txBox="1"/>
          <p:nvPr/>
        </p:nvSpPr>
        <p:spPr>
          <a:xfrm>
            <a:off x="0" y="214290"/>
            <a:ext cx="8786842" cy="276999"/>
          </a:xfrm>
          <a:prstGeom prst="rect">
            <a:avLst/>
          </a:prstGeom>
          <a:solidFill>
            <a:srgbClr val="339933"/>
          </a:solidFill>
        </p:spPr>
        <p:txBody>
          <a:bodyPr wrap="square" rtlCol="0">
            <a:spAutoFit/>
          </a:bodyPr>
          <a:lstStyle/>
          <a:p>
            <a:pPr algn="r"/>
            <a:r>
              <a:rPr lang="es-ES" sz="1200" b="1" dirty="0">
                <a:solidFill>
                  <a:schemeClr val="bg1"/>
                </a:solidFill>
                <a:effectLst>
                  <a:outerShdw blurRad="38100" dist="38100" dir="2700000" algn="tl">
                    <a:srgbClr val="000000">
                      <a:alpha val="43137"/>
                    </a:srgbClr>
                  </a:outerShdw>
                </a:effectLst>
                <a:latin typeface="MV Boli" pitchFamily="2" charset="0"/>
                <a:cs typeface="MV Boli" pitchFamily="2" charset="0"/>
              </a:rPr>
              <a:t>Unidad 7 – Espíritu emprendedor    </a:t>
            </a:r>
          </a:p>
        </p:txBody>
      </p:sp>
      <p:sp>
        <p:nvSpPr>
          <p:cNvPr id="8" name="4 CuadroTexto">
            <a:extLst>
              <a:ext uri="{FF2B5EF4-FFF2-40B4-BE49-F238E27FC236}">
                <a16:creationId xmlns:a16="http://schemas.microsoft.com/office/drawing/2014/main" id="{F2C68B77-B14C-4115-23EC-48960816C50C}"/>
              </a:ext>
            </a:extLst>
          </p:cNvPr>
          <p:cNvSpPr txBox="1"/>
          <p:nvPr/>
        </p:nvSpPr>
        <p:spPr>
          <a:xfrm>
            <a:off x="357158" y="6381328"/>
            <a:ext cx="8786842" cy="276999"/>
          </a:xfrm>
          <a:prstGeom prst="rect">
            <a:avLst/>
          </a:prstGeom>
          <a:solidFill>
            <a:srgbClr val="339933"/>
          </a:solidFill>
        </p:spPr>
        <p:txBody>
          <a:bodyPr wrap="square" rtlCol="0">
            <a:spAutoFit/>
          </a:bodyPr>
          <a:lstStyle/>
          <a:p>
            <a:r>
              <a:rPr lang="es-ES" sz="1200" b="1" dirty="0">
                <a:solidFill>
                  <a:schemeClr val="bg1"/>
                </a:solidFill>
                <a:effectLst>
                  <a:outerShdw blurRad="38100" dist="38100" dir="2700000" algn="tl">
                    <a:srgbClr val="000000">
                      <a:alpha val="43137"/>
                    </a:srgbClr>
                  </a:outerShdw>
                </a:effectLst>
                <a:latin typeface="MV Boli" pitchFamily="2" charset="0"/>
                <a:cs typeface="MV Boli" pitchFamily="2" charset="0"/>
              </a:rPr>
              <a:t>ECE 4º ESO                       </a:t>
            </a:r>
          </a:p>
        </p:txBody>
      </p:sp>
      <p:pic>
        <p:nvPicPr>
          <p:cNvPr id="63" name="Picture 6" descr="Ilustración del concepto de inversión vector gratuito">
            <a:extLst>
              <a:ext uri="{FF2B5EF4-FFF2-40B4-BE49-F238E27FC236}">
                <a16:creationId xmlns:a16="http://schemas.microsoft.com/office/drawing/2014/main" id="{DB6ACDA1-23C0-51B8-759E-E13DA2A300A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58148" y="5693024"/>
            <a:ext cx="1158326" cy="1158326"/>
          </a:xfrm>
          <a:prstGeom prst="rect">
            <a:avLst/>
          </a:prstGeom>
          <a:noFill/>
          <a:extLst>
            <a:ext uri="{909E8E84-426E-40DD-AFC4-6F175D3DCCD1}">
              <a14:hiddenFill xmlns:a14="http://schemas.microsoft.com/office/drawing/2010/main">
                <a:solidFill>
                  <a:srgbClr val="FFFFFF"/>
                </a:solidFill>
              </a14:hiddenFill>
            </a:ext>
          </a:extLst>
        </p:spPr>
      </p:pic>
      <p:sp>
        <p:nvSpPr>
          <p:cNvPr id="2" name="Rectángulo 1">
            <a:extLst>
              <a:ext uri="{FF2B5EF4-FFF2-40B4-BE49-F238E27FC236}">
                <a16:creationId xmlns:a16="http://schemas.microsoft.com/office/drawing/2014/main" id="{C9D47A71-A9EE-433C-9E55-4EF62563DA08}"/>
              </a:ext>
            </a:extLst>
          </p:cNvPr>
          <p:cNvSpPr/>
          <p:nvPr/>
        </p:nvSpPr>
        <p:spPr>
          <a:xfrm>
            <a:off x="539552" y="979346"/>
            <a:ext cx="1552028" cy="400494"/>
          </a:xfrm>
          <a:prstGeom prst="rect">
            <a:avLst/>
          </a:prstGeom>
        </p:spPr>
        <p:txBody>
          <a:bodyPr wrap="none">
            <a:spAutoFit/>
          </a:bodyPr>
          <a:lstStyle/>
          <a:p>
            <a:pPr marL="342900" lvl="0" indent="-342900" algn="just">
              <a:lnSpc>
                <a:spcPct val="115000"/>
              </a:lnSpc>
              <a:spcAft>
                <a:spcPts val="0"/>
              </a:spcAft>
              <a:buFont typeface="+mj-lt"/>
              <a:buAutoNum type="alphaUcPeriod"/>
            </a:pPr>
            <a:r>
              <a:rPr lang="es-ES" b="1" dirty="0">
                <a:solidFill>
                  <a:srgbClr val="339933"/>
                </a:solidFill>
                <a:latin typeface="MV Boli" panose="02000500030200090000" pitchFamily="2" charset="0"/>
              </a:rPr>
              <a:t>EMPATÍA</a:t>
            </a:r>
            <a:endParaRPr lang="es-ES" dirty="0">
              <a:effectLst/>
            </a:endParaRPr>
          </a:p>
        </p:txBody>
      </p:sp>
      <p:sp>
        <p:nvSpPr>
          <p:cNvPr id="3" name="Rectángulo 2">
            <a:extLst>
              <a:ext uri="{FF2B5EF4-FFF2-40B4-BE49-F238E27FC236}">
                <a16:creationId xmlns:a16="http://schemas.microsoft.com/office/drawing/2014/main" id="{AB019A33-1A47-4F14-A541-F2C2A6B81A70}"/>
              </a:ext>
            </a:extLst>
          </p:cNvPr>
          <p:cNvSpPr/>
          <p:nvPr/>
        </p:nvSpPr>
        <p:spPr>
          <a:xfrm>
            <a:off x="539552" y="1544731"/>
            <a:ext cx="7128792" cy="369332"/>
          </a:xfrm>
          <a:prstGeom prst="rect">
            <a:avLst/>
          </a:prstGeom>
        </p:spPr>
        <p:txBody>
          <a:bodyPr wrap="square">
            <a:spAutoFit/>
          </a:bodyPr>
          <a:lstStyle/>
          <a:p>
            <a:r>
              <a:rPr lang="es-ES" dirty="0">
                <a:latin typeface="Calibri" panose="020F0502020204030204" pitchFamily="34" charset="0"/>
                <a:ea typeface="Calibri" panose="020F0502020204030204" pitchFamily="34" charset="0"/>
                <a:cs typeface="Times New Roman" panose="02020603050405020304" pitchFamily="18" charset="0"/>
              </a:rPr>
              <a:t>Es la capacidad que tiene una persona para ponerse en el lugar de otra.</a:t>
            </a:r>
            <a:endParaRPr lang="es-ES" dirty="0"/>
          </a:p>
        </p:txBody>
      </p:sp>
      <p:sp>
        <p:nvSpPr>
          <p:cNvPr id="4" name="Rectángulo 3">
            <a:extLst>
              <a:ext uri="{FF2B5EF4-FFF2-40B4-BE49-F238E27FC236}">
                <a16:creationId xmlns:a16="http://schemas.microsoft.com/office/drawing/2014/main" id="{E604735F-E6BD-4131-8620-76B83F8EB2D0}"/>
              </a:ext>
            </a:extLst>
          </p:cNvPr>
          <p:cNvSpPr/>
          <p:nvPr/>
        </p:nvSpPr>
        <p:spPr>
          <a:xfrm>
            <a:off x="534613" y="2173657"/>
            <a:ext cx="4572000" cy="1743298"/>
          </a:xfrm>
          <a:prstGeom prst="rect">
            <a:avLst/>
          </a:prstGeom>
        </p:spPr>
        <p:txBody>
          <a:bodyPr>
            <a:spAutoFit/>
          </a:bodyPr>
          <a:lstStyle/>
          <a:p>
            <a:pPr algn="just">
              <a:lnSpc>
                <a:spcPct val="115000"/>
              </a:lnSpc>
              <a:spcBef>
                <a:spcPts val="600"/>
              </a:spcBef>
              <a:spcAft>
                <a:spcPts val="0"/>
              </a:spcAft>
            </a:pPr>
            <a:r>
              <a:rPr lang="es-ES" dirty="0">
                <a:latin typeface="Calibri" panose="020F0502020204030204" pitchFamily="34" charset="0"/>
                <a:ea typeface="Calibri" panose="020F0502020204030204" pitchFamily="34" charset="0"/>
                <a:cs typeface="Times New Roman" panose="02020603050405020304" pitchFamily="18" charset="0"/>
              </a:rPr>
              <a:t>Podemos diferenciar </a:t>
            </a:r>
            <a:r>
              <a:rPr lang="es-ES" b="1" dirty="0">
                <a:latin typeface="Calibri" panose="020F0502020204030204" pitchFamily="34" charset="0"/>
                <a:ea typeface="Calibri" panose="020F0502020204030204" pitchFamily="34" charset="0"/>
                <a:cs typeface="Times New Roman" panose="02020603050405020304" pitchFamily="18" charset="0"/>
              </a:rPr>
              <a:t>dos niveles de empatía</a:t>
            </a:r>
            <a:r>
              <a:rPr lang="es-ES" dirty="0">
                <a:latin typeface="Calibri" panose="020F0502020204030204" pitchFamily="34" charset="0"/>
                <a:ea typeface="Calibri" panose="020F0502020204030204" pitchFamily="34" charset="0"/>
                <a:cs typeface="Times New Roman" panose="02020603050405020304" pitchFamily="18" charset="0"/>
              </a:rPr>
              <a:t>. </a:t>
            </a:r>
          </a:p>
          <a:p>
            <a:pPr algn="just">
              <a:lnSpc>
                <a:spcPct val="115000"/>
              </a:lnSpc>
              <a:spcBef>
                <a:spcPts val="600"/>
              </a:spcBef>
              <a:spcAft>
                <a:spcPts val="0"/>
              </a:spcAft>
            </a:pPr>
            <a:r>
              <a:rPr lang="es-ES" b="1" dirty="0">
                <a:latin typeface="Calibri" panose="020F0502020204030204" pitchFamily="34" charset="0"/>
                <a:ea typeface="Calibri" panose="020F0502020204030204" pitchFamily="34" charset="0"/>
                <a:cs typeface="Times New Roman" panose="02020603050405020304" pitchFamily="18" charset="0"/>
              </a:rPr>
              <a:t>Empatía limitada </a:t>
            </a:r>
            <a:r>
              <a:rPr lang="es-ES" dirty="0">
                <a:latin typeface="Calibri" panose="020F0502020204030204" pitchFamily="34" charset="0"/>
                <a:ea typeface="Calibri" panose="020F0502020204030204" pitchFamily="34" charset="0"/>
                <a:cs typeface="Times New Roman" panose="02020603050405020304" pitchFamily="18" charset="0"/>
              </a:rPr>
              <a:t>es aquella en la que tratamos de entender a la otra persona pensando en momentos en los que nosotros podemos sentirnos igual.</a:t>
            </a:r>
          </a:p>
        </p:txBody>
      </p:sp>
      <p:pic>
        <p:nvPicPr>
          <p:cNvPr id="9" name="Imagen 8">
            <a:extLst>
              <a:ext uri="{FF2B5EF4-FFF2-40B4-BE49-F238E27FC236}">
                <a16:creationId xmlns:a16="http://schemas.microsoft.com/office/drawing/2014/main" id="{EC5C5665-BE3C-4880-BE5E-1CB23E971D0B}"/>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5483197" y="2047638"/>
            <a:ext cx="3049243" cy="2018007"/>
          </a:xfrm>
          <a:prstGeom prst="rect">
            <a:avLst/>
          </a:prstGeom>
        </p:spPr>
      </p:pic>
      <p:sp>
        <p:nvSpPr>
          <p:cNvPr id="5" name="Rectángulo 4">
            <a:extLst>
              <a:ext uri="{FF2B5EF4-FFF2-40B4-BE49-F238E27FC236}">
                <a16:creationId xmlns:a16="http://schemas.microsoft.com/office/drawing/2014/main" id="{2129F2EA-0CD4-47F5-AEA7-6EC4B00AA7EF}"/>
              </a:ext>
            </a:extLst>
          </p:cNvPr>
          <p:cNvSpPr/>
          <p:nvPr/>
        </p:nvSpPr>
        <p:spPr>
          <a:xfrm>
            <a:off x="539552" y="4229746"/>
            <a:ext cx="7992888" cy="1029256"/>
          </a:xfrm>
          <a:prstGeom prst="rect">
            <a:avLst/>
          </a:prstGeom>
        </p:spPr>
        <p:txBody>
          <a:bodyPr wrap="square">
            <a:spAutoFit/>
          </a:bodyPr>
          <a:lstStyle/>
          <a:p>
            <a:pPr algn="just">
              <a:lnSpc>
                <a:spcPct val="115000"/>
              </a:lnSpc>
              <a:spcBef>
                <a:spcPts val="600"/>
              </a:spcBef>
              <a:spcAft>
                <a:spcPts val="0"/>
              </a:spcAft>
            </a:pPr>
            <a:r>
              <a:rPr lang="es-ES" b="1" dirty="0">
                <a:latin typeface="Calibri" panose="020F0502020204030204" pitchFamily="34" charset="0"/>
                <a:ea typeface="Calibri" panose="020F0502020204030204" pitchFamily="34" charset="0"/>
                <a:cs typeface="Times New Roman" panose="02020603050405020304" pitchFamily="18" charset="0"/>
              </a:rPr>
              <a:t>Empatía en sentido amplio </a:t>
            </a:r>
            <a:r>
              <a:rPr lang="es-ES" dirty="0">
                <a:latin typeface="Calibri" panose="020F0502020204030204" pitchFamily="34" charset="0"/>
                <a:ea typeface="Calibri" panose="020F0502020204030204" pitchFamily="34" charset="0"/>
                <a:cs typeface="Times New Roman" panose="02020603050405020304" pitchFamily="18" charset="0"/>
              </a:rPr>
              <a:t>es aquella en la que intentamos entender cómo se siente o actúa la otra persona, incluso si a nosotros nunca hemos pasado lo mismo o si habiendo pasado, hemos actuado de manera muy diferente. </a:t>
            </a:r>
            <a:endParaRPr lang="es-ES" sz="1600"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ángulo 6">
            <a:extLst>
              <a:ext uri="{FF2B5EF4-FFF2-40B4-BE49-F238E27FC236}">
                <a16:creationId xmlns:a16="http://schemas.microsoft.com/office/drawing/2014/main" id="{5B3314C5-43DB-4CB1-9C65-7D0DE507E19B}"/>
              </a:ext>
            </a:extLst>
          </p:cNvPr>
          <p:cNvSpPr/>
          <p:nvPr/>
        </p:nvSpPr>
        <p:spPr>
          <a:xfrm>
            <a:off x="534613" y="5563293"/>
            <a:ext cx="6621788" cy="392159"/>
          </a:xfrm>
          <a:prstGeom prst="rect">
            <a:avLst/>
          </a:prstGeom>
        </p:spPr>
        <p:txBody>
          <a:bodyPr wrap="square">
            <a:spAutoFit/>
          </a:bodyPr>
          <a:lstStyle/>
          <a:p>
            <a:pPr algn="just">
              <a:lnSpc>
                <a:spcPct val="115000"/>
              </a:lnSpc>
              <a:spcAft>
                <a:spcPts val="0"/>
              </a:spcAft>
            </a:pPr>
            <a:r>
              <a:rPr lang="es-ES" b="1" dirty="0">
                <a:latin typeface="Calibri" panose="020F0502020204030204" pitchFamily="34" charset="0"/>
                <a:ea typeface="Calibri" panose="020F0502020204030204" pitchFamily="34" charset="0"/>
                <a:cs typeface="Times New Roman" panose="02020603050405020304" pitchFamily="18" charset="0"/>
              </a:rPr>
              <a:t>El objetivo es desarrollar la empatía en sentido amplio.</a:t>
            </a: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256167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4E3021-1DBA-D261-BC6B-4390E61E81A9}"/>
            </a:ext>
          </a:extLst>
        </p:cNvPr>
        <p:cNvGrpSpPr/>
        <p:nvPr/>
      </p:nvGrpSpPr>
      <p:grpSpPr>
        <a:xfrm>
          <a:off x="0" y="0"/>
          <a:ext cx="0" cy="0"/>
          <a:chOff x="0" y="0"/>
          <a:chExt cx="0" cy="0"/>
        </a:xfrm>
      </p:grpSpPr>
      <p:sp>
        <p:nvSpPr>
          <p:cNvPr id="6" name="3 CuadroTexto">
            <a:extLst>
              <a:ext uri="{FF2B5EF4-FFF2-40B4-BE49-F238E27FC236}">
                <a16:creationId xmlns:a16="http://schemas.microsoft.com/office/drawing/2014/main" id="{409E0FEE-6EBC-9E4A-AC5F-F9D25DC0AAAC}"/>
              </a:ext>
            </a:extLst>
          </p:cNvPr>
          <p:cNvSpPr txBox="1"/>
          <p:nvPr/>
        </p:nvSpPr>
        <p:spPr>
          <a:xfrm>
            <a:off x="0" y="214290"/>
            <a:ext cx="8786842" cy="276999"/>
          </a:xfrm>
          <a:prstGeom prst="rect">
            <a:avLst/>
          </a:prstGeom>
          <a:solidFill>
            <a:srgbClr val="339933"/>
          </a:solidFill>
        </p:spPr>
        <p:txBody>
          <a:bodyPr wrap="square" rtlCol="0">
            <a:spAutoFit/>
          </a:bodyPr>
          <a:lstStyle/>
          <a:p>
            <a:pPr algn="r"/>
            <a:r>
              <a:rPr lang="es-ES" sz="1200" b="1" dirty="0">
                <a:solidFill>
                  <a:schemeClr val="bg1"/>
                </a:solidFill>
                <a:effectLst>
                  <a:outerShdw blurRad="38100" dist="38100" dir="2700000" algn="tl">
                    <a:srgbClr val="000000">
                      <a:alpha val="43137"/>
                    </a:srgbClr>
                  </a:outerShdw>
                </a:effectLst>
                <a:latin typeface="MV Boli" pitchFamily="2" charset="0"/>
                <a:cs typeface="MV Boli" pitchFamily="2" charset="0"/>
              </a:rPr>
              <a:t>Unidad 7 – Espíritu emprendedor    </a:t>
            </a:r>
          </a:p>
        </p:txBody>
      </p:sp>
      <p:sp>
        <p:nvSpPr>
          <p:cNvPr id="8" name="4 CuadroTexto">
            <a:extLst>
              <a:ext uri="{FF2B5EF4-FFF2-40B4-BE49-F238E27FC236}">
                <a16:creationId xmlns:a16="http://schemas.microsoft.com/office/drawing/2014/main" id="{F2C68B77-B14C-4115-23EC-48960816C50C}"/>
              </a:ext>
            </a:extLst>
          </p:cNvPr>
          <p:cNvSpPr txBox="1"/>
          <p:nvPr/>
        </p:nvSpPr>
        <p:spPr>
          <a:xfrm>
            <a:off x="357158" y="6381328"/>
            <a:ext cx="8786842" cy="276999"/>
          </a:xfrm>
          <a:prstGeom prst="rect">
            <a:avLst/>
          </a:prstGeom>
          <a:solidFill>
            <a:srgbClr val="339933"/>
          </a:solidFill>
        </p:spPr>
        <p:txBody>
          <a:bodyPr wrap="square" rtlCol="0">
            <a:spAutoFit/>
          </a:bodyPr>
          <a:lstStyle/>
          <a:p>
            <a:r>
              <a:rPr lang="es-ES" sz="1200" b="1" dirty="0">
                <a:solidFill>
                  <a:schemeClr val="bg1"/>
                </a:solidFill>
                <a:effectLst>
                  <a:outerShdw blurRad="38100" dist="38100" dir="2700000" algn="tl">
                    <a:srgbClr val="000000">
                      <a:alpha val="43137"/>
                    </a:srgbClr>
                  </a:outerShdw>
                </a:effectLst>
                <a:latin typeface="MV Boli" pitchFamily="2" charset="0"/>
                <a:cs typeface="MV Boli" pitchFamily="2" charset="0"/>
              </a:rPr>
              <a:t>ECE 4º ESO                       </a:t>
            </a:r>
          </a:p>
        </p:txBody>
      </p:sp>
      <p:pic>
        <p:nvPicPr>
          <p:cNvPr id="63" name="Picture 6" descr="Ilustración del concepto de inversión vector gratuito">
            <a:extLst>
              <a:ext uri="{FF2B5EF4-FFF2-40B4-BE49-F238E27FC236}">
                <a16:creationId xmlns:a16="http://schemas.microsoft.com/office/drawing/2014/main" id="{DB6ACDA1-23C0-51B8-759E-E13DA2A300A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58148" y="5693024"/>
            <a:ext cx="1158326" cy="1158326"/>
          </a:xfrm>
          <a:prstGeom prst="rect">
            <a:avLst/>
          </a:prstGeom>
          <a:noFill/>
          <a:extLst>
            <a:ext uri="{909E8E84-426E-40DD-AFC4-6F175D3DCCD1}">
              <a14:hiddenFill xmlns:a14="http://schemas.microsoft.com/office/drawing/2010/main">
                <a:solidFill>
                  <a:srgbClr val="FFFFFF"/>
                </a:solidFill>
              </a14:hiddenFill>
            </a:ext>
          </a:extLst>
        </p:spPr>
      </p:pic>
      <p:sp>
        <p:nvSpPr>
          <p:cNvPr id="7" name="Rectángulo 6">
            <a:extLst>
              <a:ext uri="{FF2B5EF4-FFF2-40B4-BE49-F238E27FC236}">
                <a16:creationId xmlns:a16="http://schemas.microsoft.com/office/drawing/2014/main" id="{AFFFE806-8F2E-4AF5-B00B-42BD1FA308D1}"/>
              </a:ext>
            </a:extLst>
          </p:cNvPr>
          <p:cNvSpPr/>
          <p:nvPr/>
        </p:nvSpPr>
        <p:spPr>
          <a:xfrm>
            <a:off x="4123889" y="935482"/>
            <a:ext cx="4084924" cy="400494"/>
          </a:xfrm>
          <a:prstGeom prst="rect">
            <a:avLst/>
          </a:prstGeom>
        </p:spPr>
        <p:txBody>
          <a:bodyPr wrap="square">
            <a:spAutoFit/>
          </a:bodyPr>
          <a:lstStyle/>
          <a:p>
            <a:pPr>
              <a:lnSpc>
                <a:spcPct val="115000"/>
              </a:lnSpc>
              <a:spcAft>
                <a:spcPts val="0"/>
              </a:spcAft>
              <a:tabLst>
                <a:tab pos="1021715" algn="l"/>
              </a:tabLst>
            </a:pPr>
            <a:r>
              <a:rPr lang="es-ES" b="1" dirty="0">
                <a:solidFill>
                  <a:srgbClr val="0070C0"/>
                </a:solidFill>
                <a:latin typeface="MV Boli" panose="02000500030200090000" pitchFamily="2" charset="0"/>
                <a:ea typeface="Calibri" panose="020F0502020204030204" pitchFamily="34" charset="0"/>
                <a:cs typeface="Times New Roman" panose="02020603050405020304" pitchFamily="18" charset="0"/>
              </a:rPr>
              <a:t>¿Cómo mejorar la empatía?</a:t>
            </a: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CuadroTexto 2">
            <a:extLst>
              <a:ext uri="{FF2B5EF4-FFF2-40B4-BE49-F238E27FC236}">
                <a16:creationId xmlns:a16="http://schemas.microsoft.com/office/drawing/2014/main" id="{62C91AC1-C0BC-4A36-8ADF-0E378CCCBBE5}"/>
              </a:ext>
            </a:extLst>
          </p:cNvPr>
          <p:cNvSpPr txBox="1"/>
          <p:nvPr/>
        </p:nvSpPr>
        <p:spPr>
          <a:xfrm>
            <a:off x="4524273" y="1616381"/>
            <a:ext cx="4286922" cy="2062103"/>
          </a:xfrm>
          <a:prstGeom prst="rect">
            <a:avLst/>
          </a:prstGeom>
          <a:noFill/>
        </p:spPr>
        <p:txBody>
          <a:bodyPr wrap="square" rtlCol="0">
            <a:spAutoFit/>
          </a:bodyPr>
          <a:lstStyle/>
          <a:p>
            <a:pPr marL="285750" indent="-285750">
              <a:buSzPct val="125000"/>
              <a:buBlip>
                <a:blip r:embed="rId3"/>
              </a:buBlip>
            </a:pPr>
            <a:r>
              <a:rPr lang="es-ES" dirty="0"/>
              <a:t> Escuchando activamente.</a:t>
            </a:r>
          </a:p>
          <a:p>
            <a:pPr marL="285750" indent="-285750">
              <a:spcBef>
                <a:spcPts val="600"/>
              </a:spcBef>
              <a:buSzPct val="125000"/>
              <a:buBlip>
                <a:blip r:embed="rId3"/>
              </a:buBlip>
            </a:pPr>
            <a:r>
              <a:rPr lang="es-ES" dirty="0"/>
              <a:t>No juzgando a los demás.</a:t>
            </a:r>
          </a:p>
          <a:p>
            <a:pPr marL="285750" indent="-285750">
              <a:spcBef>
                <a:spcPts val="600"/>
              </a:spcBef>
              <a:buSzPct val="125000"/>
              <a:buBlip>
                <a:blip r:embed="rId3"/>
              </a:buBlip>
            </a:pPr>
            <a:r>
              <a:rPr lang="es-ES" dirty="0"/>
              <a:t>Respetando las decisiones de los demás.</a:t>
            </a:r>
          </a:p>
          <a:p>
            <a:pPr marL="285750" indent="-285750">
              <a:spcBef>
                <a:spcPts val="600"/>
              </a:spcBef>
              <a:buSzPct val="125000"/>
              <a:buBlip>
                <a:blip r:embed="rId3"/>
              </a:buBlip>
            </a:pPr>
            <a:r>
              <a:rPr lang="es-ES" dirty="0"/>
              <a:t>Mostrando interés por los demás.</a:t>
            </a:r>
          </a:p>
          <a:p>
            <a:pPr marL="285750" indent="-285750">
              <a:spcBef>
                <a:spcPts val="600"/>
              </a:spcBef>
              <a:buSzPct val="125000"/>
              <a:buBlip>
                <a:blip r:embed="rId3"/>
              </a:buBlip>
            </a:pPr>
            <a:r>
              <a:rPr lang="es-ES" dirty="0"/>
              <a:t>Observando la comunicación no verbal (gestos, miradas, tonos de voz,…).</a:t>
            </a:r>
          </a:p>
        </p:txBody>
      </p:sp>
      <p:pic>
        <p:nvPicPr>
          <p:cNvPr id="1026" name="Picture 2" descr="PNL y Comunicación No Verbal en IAFI">
            <a:extLst>
              <a:ext uri="{FF2B5EF4-FFF2-40B4-BE49-F238E27FC236}">
                <a16:creationId xmlns:a16="http://schemas.microsoft.com/office/drawing/2014/main" id="{269B6335-2861-4DA2-87AE-088C879C1A2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4810" y="1135729"/>
            <a:ext cx="3456384" cy="2539555"/>
          </a:xfrm>
          <a:prstGeom prst="rect">
            <a:avLst/>
          </a:prstGeom>
          <a:noFill/>
          <a:extLst>
            <a:ext uri="{909E8E84-426E-40DD-AFC4-6F175D3DCCD1}">
              <a14:hiddenFill xmlns:a14="http://schemas.microsoft.com/office/drawing/2010/main">
                <a:solidFill>
                  <a:srgbClr val="FFFFFF"/>
                </a:solidFill>
              </a14:hiddenFill>
            </a:ext>
          </a:extLst>
        </p:spPr>
      </p:pic>
      <p:sp>
        <p:nvSpPr>
          <p:cNvPr id="4" name="Rectángulo 3">
            <a:extLst>
              <a:ext uri="{FF2B5EF4-FFF2-40B4-BE49-F238E27FC236}">
                <a16:creationId xmlns:a16="http://schemas.microsoft.com/office/drawing/2014/main" id="{A4FDCE11-7274-4435-BFBC-6BF64F48009E}"/>
              </a:ext>
            </a:extLst>
          </p:cNvPr>
          <p:cNvSpPr/>
          <p:nvPr/>
        </p:nvSpPr>
        <p:spPr>
          <a:xfrm>
            <a:off x="619062" y="4250310"/>
            <a:ext cx="6048672" cy="400494"/>
          </a:xfrm>
          <a:prstGeom prst="rect">
            <a:avLst/>
          </a:prstGeom>
        </p:spPr>
        <p:txBody>
          <a:bodyPr wrap="square">
            <a:spAutoFit/>
          </a:bodyPr>
          <a:lstStyle/>
          <a:p>
            <a:pPr lvl="0" algn="just">
              <a:lnSpc>
                <a:spcPct val="115000"/>
              </a:lnSpc>
              <a:spcAft>
                <a:spcPts val="0"/>
              </a:spcAft>
            </a:pPr>
            <a:r>
              <a:rPr lang="es-ES" b="1" dirty="0">
                <a:solidFill>
                  <a:srgbClr val="339933"/>
                </a:solidFill>
                <a:latin typeface="MV Boli" panose="02000500030200090000" pitchFamily="2" charset="0"/>
              </a:rPr>
              <a:t>B. BUENAS RELACIONES INTERPERSONALES</a:t>
            </a:r>
            <a:endParaRPr lang="es-ES" dirty="0">
              <a:effectLst/>
            </a:endParaRPr>
          </a:p>
        </p:txBody>
      </p:sp>
      <p:sp>
        <p:nvSpPr>
          <p:cNvPr id="9" name="Rectángulo 8">
            <a:extLst>
              <a:ext uri="{FF2B5EF4-FFF2-40B4-BE49-F238E27FC236}">
                <a16:creationId xmlns:a16="http://schemas.microsoft.com/office/drawing/2014/main" id="{9278AAF2-AC73-4F41-9B94-E08010449532}"/>
              </a:ext>
            </a:extLst>
          </p:cNvPr>
          <p:cNvSpPr/>
          <p:nvPr/>
        </p:nvSpPr>
        <p:spPr>
          <a:xfrm>
            <a:off x="625964" y="4800376"/>
            <a:ext cx="7743614" cy="1029256"/>
          </a:xfrm>
          <a:prstGeom prst="rect">
            <a:avLst/>
          </a:prstGeom>
        </p:spPr>
        <p:txBody>
          <a:bodyPr wrap="square">
            <a:spAutoFit/>
          </a:bodyPr>
          <a:lstStyle/>
          <a:p>
            <a:pPr algn="just">
              <a:lnSpc>
                <a:spcPct val="115000"/>
              </a:lnSpc>
              <a:spcAft>
                <a:spcPts val="0"/>
              </a:spcAft>
            </a:pPr>
            <a:r>
              <a:rPr lang="es-ES" dirty="0">
                <a:latin typeface="Calibri" panose="020F0502020204030204" pitchFamily="34" charset="0"/>
                <a:ea typeface="Calibri" panose="020F0502020204030204" pitchFamily="34" charset="0"/>
                <a:cs typeface="Times New Roman" panose="02020603050405020304" pitchFamily="18" charset="0"/>
              </a:rPr>
              <a:t>Es lo que entendemos por </a:t>
            </a:r>
            <a:r>
              <a:rPr lang="es-ES" b="1" dirty="0">
                <a:latin typeface="Calibri" panose="020F0502020204030204" pitchFamily="34" charset="0"/>
                <a:ea typeface="Calibri" panose="020F0502020204030204" pitchFamily="34" charset="0"/>
                <a:cs typeface="Times New Roman" panose="02020603050405020304" pitchFamily="18" charset="0"/>
              </a:rPr>
              <a:t>“llevarse bien con la gente”.</a:t>
            </a:r>
            <a:r>
              <a:rPr lang="es-ES" dirty="0">
                <a:latin typeface="Calibri" panose="020F0502020204030204" pitchFamily="34" charset="0"/>
                <a:ea typeface="Calibri" panose="020F0502020204030204" pitchFamily="34" charset="0"/>
                <a:cs typeface="Times New Roman" panose="02020603050405020304" pitchFamily="18" charset="0"/>
              </a:rPr>
              <a:t> Algunos </a:t>
            </a:r>
            <a:r>
              <a:rPr lang="es-ES" b="1" dirty="0">
                <a:latin typeface="Calibri" panose="020F0502020204030204" pitchFamily="34" charset="0"/>
                <a:ea typeface="Calibri" panose="020F0502020204030204" pitchFamily="34" charset="0"/>
                <a:cs typeface="Times New Roman" panose="02020603050405020304" pitchFamily="18" charset="0"/>
              </a:rPr>
              <a:t>consejos</a:t>
            </a:r>
            <a:r>
              <a:rPr lang="es-ES" dirty="0">
                <a:latin typeface="Calibri" panose="020F0502020204030204" pitchFamily="34" charset="0"/>
                <a:ea typeface="Calibri" panose="020F0502020204030204" pitchFamily="34" charset="0"/>
                <a:cs typeface="Times New Roman" panose="02020603050405020304" pitchFamily="18" charset="0"/>
              </a:rPr>
              <a:t> que podemos seguir son los siguientes: no criticar, apreciar a los otros, no hablar siempre de uno, pedir perdón si nos equivocamos,…</a:t>
            </a:r>
            <a:endParaRPr lang="es-ES" sz="16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482873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4E3021-1DBA-D261-BC6B-4390E61E81A9}"/>
            </a:ext>
          </a:extLst>
        </p:cNvPr>
        <p:cNvGrpSpPr/>
        <p:nvPr/>
      </p:nvGrpSpPr>
      <p:grpSpPr>
        <a:xfrm>
          <a:off x="0" y="0"/>
          <a:ext cx="0" cy="0"/>
          <a:chOff x="0" y="0"/>
          <a:chExt cx="0" cy="0"/>
        </a:xfrm>
      </p:grpSpPr>
      <p:sp>
        <p:nvSpPr>
          <p:cNvPr id="6" name="3 CuadroTexto">
            <a:extLst>
              <a:ext uri="{FF2B5EF4-FFF2-40B4-BE49-F238E27FC236}">
                <a16:creationId xmlns:a16="http://schemas.microsoft.com/office/drawing/2014/main" id="{409E0FEE-6EBC-9E4A-AC5F-F9D25DC0AAAC}"/>
              </a:ext>
            </a:extLst>
          </p:cNvPr>
          <p:cNvSpPr txBox="1"/>
          <p:nvPr/>
        </p:nvSpPr>
        <p:spPr>
          <a:xfrm>
            <a:off x="0" y="214290"/>
            <a:ext cx="8786842" cy="276999"/>
          </a:xfrm>
          <a:prstGeom prst="rect">
            <a:avLst/>
          </a:prstGeom>
          <a:solidFill>
            <a:srgbClr val="339933"/>
          </a:solidFill>
        </p:spPr>
        <p:txBody>
          <a:bodyPr wrap="square" rtlCol="0">
            <a:spAutoFit/>
          </a:bodyPr>
          <a:lstStyle/>
          <a:p>
            <a:pPr algn="r"/>
            <a:r>
              <a:rPr lang="es-ES" sz="1200" b="1" dirty="0">
                <a:solidFill>
                  <a:schemeClr val="bg1"/>
                </a:solidFill>
                <a:effectLst>
                  <a:outerShdw blurRad="38100" dist="38100" dir="2700000" algn="tl">
                    <a:srgbClr val="000000">
                      <a:alpha val="43137"/>
                    </a:srgbClr>
                  </a:outerShdw>
                </a:effectLst>
                <a:latin typeface="MV Boli" pitchFamily="2" charset="0"/>
                <a:cs typeface="MV Boli" pitchFamily="2" charset="0"/>
              </a:rPr>
              <a:t>Unidad 7 – Espíritu emprendedor    </a:t>
            </a:r>
          </a:p>
        </p:txBody>
      </p:sp>
      <p:sp>
        <p:nvSpPr>
          <p:cNvPr id="8" name="4 CuadroTexto">
            <a:extLst>
              <a:ext uri="{FF2B5EF4-FFF2-40B4-BE49-F238E27FC236}">
                <a16:creationId xmlns:a16="http://schemas.microsoft.com/office/drawing/2014/main" id="{F2C68B77-B14C-4115-23EC-48960816C50C}"/>
              </a:ext>
            </a:extLst>
          </p:cNvPr>
          <p:cNvSpPr txBox="1"/>
          <p:nvPr/>
        </p:nvSpPr>
        <p:spPr>
          <a:xfrm>
            <a:off x="357158" y="6381328"/>
            <a:ext cx="8786842" cy="276999"/>
          </a:xfrm>
          <a:prstGeom prst="rect">
            <a:avLst/>
          </a:prstGeom>
          <a:solidFill>
            <a:srgbClr val="339933"/>
          </a:solidFill>
        </p:spPr>
        <p:txBody>
          <a:bodyPr wrap="square" rtlCol="0">
            <a:spAutoFit/>
          </a:bodyPr>
          <a:lstStyle/>
          <a:p>
            <a:r>
              <a:rPr lang="es-ES" sz="1200" b="1" dirty="0">
                <a:solidFill>
                  <a:schemeClr val="bg1"/>
                </a:solidFill>
                <a:effectLst>
                  <a:outerShdw blurRad="38100" dist="38100" dir="2700000" algn="tl">
                    <a:srgbClr val="000000">
                      <a:alpha val="43137"/>
                    </a:srgbClr>
                  </a:outerShdw>
                </a:effectLst>
                <a:latin typeface="MV Boli" pitchFamily="2" charset="0"/>
                <a:cs typeface="MV Boli" pitchFamily="2" charset="0"/>
              </a:rPr>
              <a:t>ECE 4º ESO                       </a:t>
            </a:r>
          </a:p>
        </p:txBody>
      </p:sp>
      <p:pic>
        <p:nvPicPr>
          <p:cNvPr id="63" name="Picture 6" descr="Ilustración del concepto de inversión vector gratuito">
            <a:extLst>
              <a:ext uri="{FF2B5EF4-FFF2-40B4-BE49-F238E27FC236}">
                <a16:creationId xmlns:a16="http://schemas.microsoft.com/office/drawing/2014/main" id="{DB6ACDA1-23C0-51B8-759E-E13DA2A300A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58148" y="5693024"/>
            <a:ext cx="1158326" cy="1158326"/>
          </a:xfrm>
          <a:prstGeom prst="rect">
            <a:avLst/>
          </a:prstGeom>
          <a:noFill/>
          <a:extLst>
            <a:ext uri="{909E8E84-426E-40DD-AFC4-6F175D3DCCD1}">
              <a14:hiddenFill xmlns:a14="http://schemas.microsoft.com/office/drawing/2010/main">
                <a:solidFill>
                  <a:srgbClr val="FFFFFF"/>
                </a:solidFill>
              </a14:hiddenFill>
            </a:ext>
          </a:extLst>
        </p:spPr>
      </p:pic>
      <p:sp>
        <p:nvSpPr>
          <p:cNvPr id="2" name="Rectángulo 1">
            <a:extLst>
              <a:ext uri="{FF2B5EF4-FFF2-40B4-BE49-F238E27FC236}">
                <a16:creationId xmlns:a16="http://schemas.microsoft.com/office/drawing/2014/main" id="{AFE2438F-DB29-4925-9D43-1F199A553AA3}"/>
              </a:ext>
            </a:extLst>
          </p:cNvPr>
          <p:cNvSpPr/>
          <p:nvPr/>
        </p:nvSpPr>
        <p:spPr>
          <a:xfrm>
            <a:off x="539552" y="908720"/>
            <a:ext cx="5454352" cy="400494"/>
          </a:xfrm>
          <a:prstGeom prst="rect">
            <a:avLst/>
          </a:prstGeom>
        </p:spPr>
        <p:txBody>
          <a:bodyPr wrap="square">
            <a:spAutoFit/>
          </a:bodyPr>
          <a:lstStyle/>
          <a:p>
            <a:pPr lvl="0">
              <a:lnSpc>
                <a:spcPct val="115000"/>
              </a:lnSpc>
              <a:spcAft>
                <a:spcPts val="0"/>
              </a:spcAft>
            </a:pPr>
            <a:r>
              <a:rPr lang="es-ES" b="1" dirty="0">
                <a:solidFill>
                  <a:srgbClr val="339933"/>
                </a:solidFill>
                <a:latin typeface="MV Boli" panose="02000500030200090000" pitchFamily="2" charset="0"/>
              </a:rPr>
              <a:t>C. COOPERACIÓN Y TRABAJO EN EQUIPO</a:t>
            </a:r>
            <a:endParaRPr lang="es-ES" dirty="0">
              <a:effectLst/>
            </a:endParaRPr>
          </a:p>
        </p:txBody>
      </p:sp>
      <p:pic>
        <p:nvPicPr>
          <p:cNvPr id="3" name="Imagen 2">
            <a:extLst>
              <a:ext uri="{FF2B5EF4-FFF2-40B4-BE49-F238E27FC236}">
                <a16:creationId xmlns:a16="http://schemas.microsoft.com/office/drawing/2014/main" id="{E7F569EE-203A-49B8-BBA7-17FF0E6A72BB}"/>
              </a:ext>
            </a:extLst>
          </p:cNvPr>
          <p:cNvPicPr>
            <a:picLocks noChangeAspect="1"/>
          </p:cNvPicPr>
          <p:nvPr/>
        </p:nvPicPr>
        <p:blipFill>
          <a:blip r:embed="rId3"/>
          <a:stretch>
            <a:fillRect/>
          </a:stretch>
        </p:blipFill>
        <p:spPr>
          <a:xfrm>
            <a:off x="2981865" y="3747567"/>
            <a:ext cx="3134550" cy="1727254"/>
          </a:xfrm>
          <a:prstGeom prst="rect">
            <a:avLst/>
          </a:prstGeom>
        </p:spPr>
      </p:pic>
      <p:pic>
        <p:nvPicPr>
          <p:cNvPr id="7" name="Picture 2" descr="Icono de reproductor de youtube">
            <a:extLst>
              <a:ext uri="{FF2B5EF4-FFF2-40B4-BE49-F238E27FC236}">
                <a16:creationId xmlns:a16="http://schemas.microsoft.com/office/drawing/2014/main" id="{723E6142-4B11-49B1-A93B-BD4AA1ABC01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78743" y="5605051"/>
            <a:ext cx="574945" cy="574945"/>
          </a:xfrm>
          <a:prstGeom prst="rect">
            <a:avLst/>
          </a:prstGeom>
          <a:noFill/>
          <a:extLst>
            <a:ext uri="{909E8E84-426E-40DD-AFC4-6F175D3DCCD1}">
              <a14:hiddenFill xmlns:a14="http://schemas.microsoft.com/office/drawing/2010/main">
                <a:solidFill>
                  <a:srgbClr val="FFFFFF"/>
                </a:solidFill>
              </a14:hiddenFill>
            </a:ext>
          </a:extLst>
        </p:spPr>
      </p:pic>
      <p:sp>
        <p:nvSpPr>
          <p:cNvPr id="4" name="CuadroTexto 3">
            <a:extLst>
              <a:ext uri="{FF2B5EF4-FFF2-40B4-BE49-F238E27FC236}">
                <a16:creationId xmlns:a16="http://schemas.microsoft.com/office/drawing/2014/main" id="{49EB2504-E3BB-4A81-B02B-439DFA07F1E8}"/>
              </a:ext>
            </a:extLst>
          </p:cNvPr>
          <p:cNvSpPr txBox="1"/>
          <p:nvPr/>
        </p:nvSpPr>
        <p:spPr>
          <a:xfrm>
            <a:off x="3419872" y="5707857"/>
            <a:ext cx="2880320" cy="369332"/>
          </a:xfrm>
          <a:prstGeom prst="rect">
            <a:avLst/>
          </a:prstGeom>
          <a:noFill/>
        </p:spPr>
        <p:txBody>
          <a:bodyPr wrap="square" rtlCol="0">
            <a:spAutoFit/>
          </a:bodyPr>
          <a:lstStyle/>
          <a:p>
            <a:r>
              <a:rPr lang="es-ES" dirty="0">
                <a:latin typeface="Ink Free" panose="03080402000500000000" pitchFamily="66" charset="0"/>
                <a:hlinkClick r:id="rId5"/>
              </a:rPr>
              <a:t>Publicidad trabajo en equipo</a:t>
            </a:r>
            <a:endParaRPr lang="es-ES" dirty="0">
              <a:latin typeface="Ink Free" panose="03080402000500000000" pitchFamily="66" charset="0"/>
            </a:endParaRPr>
          </a:p>
        </p:txBody>
      </p:sp>
      <p:sp>
        <p:nvSpPr>
          <p:cNvPr id="5" name="Rectángulo 4">
            <a:extLst>
              <a:ext uri="{FF2B5EF4-FFF2-40B4-BE49-F238E27FC236}">
                <a16:creationId xmlns:a16="http://schemas.microsoft.com/office/drawing/2014/main" id="{6F4FF823-E15C-42AD-A232-4D92EA512490}"/>
              </a:ext>
            </a:extLst>
          </p:cNvPr>
          <p:cNvSpPr/>
          <p:nvPr/>
        </p:nvSpPr>
        <p:spPr>
          <a:xfrm>
            <a:off x="544484" y="1400318"/>
            <a:ext cx="8059963" cy="646331"/>
          </a:xfrm>
          <a:prstGeom prst="rect">
            <a:avLst/>
          </a:prstGeom>
        </p:spPr>
        <p:txBody>
          <a:bodyPr wrap="square">
            <a:spAutoFit/>
          </a:bodyPr>
          <a:lstStyle/>
          <a:p>
            <a:pPr algn="just"/>
            <a:r>
              <a:rPr lang="es-ES" dirty="0">
                <a:latin typeface="Calibri" panose="020F0502020204030204" pitchFamily="34" charset="0"/>
                <a:ea typeface="Calibri" panose="020F0502020204030204" pitchFamily="34" charset="0"/>
                <a:cs typeface="Times New Roman" panose="02020603050405020304" pitchFamily="18" charset="0"/>
              </a:rPr>
              <a:t>En el mundo real hay muchas situaciones en las que si cooperamos, todos podemos salir ganando. </a:t>
            </a:r>
            <a:endParaRPr lang="es-ES" dirty="0"/>
          </a:p>
        </p:txBody>
      </p:sp>
      <p:sp>
        <p:nvSpPr>
          <p:cNvPr id="9" name="Rectángulo 8">
            <a:extLst>
              <a:ext uri="{FF2B5EF4-FFF2-40B4-BE49-F238E27FC236}">
                <a16:creationId xmlns:a16="http://schemas.microsoft.com/office/drawing/2014/main" id="{B1D85DDF-D0E0-4526-953B-F8069144FCB6}"/>
              </a:ext>
            </a:extLst>
          </p:cNvPr>
          <p:cNvSpPr/>
          <p:nvPr/>
        </p:nvSpPr>
        <p:spPr>
          <a:xfrm>
            <a:off x="568167" y="2325028"/>
            <a:ext cx="8036280" cy="1200329"/>
          </a:xfrm>
          <a:prstGeom prst="rect">
            <a:avLst/>
          </a:prstGeom>
        </p:spPr>
        <p:txBody>
          <a:bodyPr wrap="square">
            <a:spAutoFit/>
          </a:bodyPr>
          <a:lstStyle/>
          <a:p>
            <a:pPr algn="just"/>
            <a:r>
              <a:rPr lang="es-ES" b="1" dirty="0">
                <a:latin typeface="Calibri" panose="020F0502020204030204" pitchFamily="34" charset="0"/>
                <a:ea typeface="Calibri" panose="020F0502020204030204" pitchFamily="34" charset="0"/>
                <a:cs typeface="MV Boli" panose="02000500030200090000" pitchFamily="2" charset="0"/>
              </a:rPr>
              <a:t>Trabajar en equipo </a:t>
            </a:r>
            <a:r>
              <a:rPr lang="es-ES" dirty="0">
                <a:latin typeface="Calibri" panose="020F0502020204030204" pitchFamily="34" charset="0"/>
                <a:ea typeface="Calibri" panose="020F0502020204030204" pitchFamily="34" charset="0"/>
                <a:cs typeface="MV Boli" panose="02000500030200090000" pitchFamily="2" charset="0"/>
              </a:rPr>
              <a:t>e</a:t>
            </a:r>
            <a:r>
              <a:rPr lang="es-ES" dirty="0">
                <a:latin typeface="Calibri" panose="020F0502020204030204" pitchFamily="34" charset="0"/>
                <a:ea typeface="Calibri" panose="020F0502020204030204" pitchFamily="34" charset="0"/>
                <a:cs typeface="Times New Roman" panose="02020603050405020304" pitchFamily="18" charset="0"/>
              </a:rPr>
              <a:t>s cuando un conjunto de personas trabaja juntas con un mismo fin coordinándose, complementándose, comunicándose y apoyándose. </a:t>
            </a:r>
            <a:r>
              <a:rPr lang="es-ES" dirty="0">
                <a:latin typeface="Calibri" panose="020F0502020204030204" pitchFamily="34" charset="0"/>
                <a:ea typeface="Calibri" panose="020F0502020204030204" pitchFamily="34" charset="0"/>
                <a:cs typeface="AAAABX+ArialMT"/>
              </a:rPr>
              <a:t>Pueden especializarse en una tarea, pero si uno lo hace peor, el trabajo de la otra persona sí se puede ver afectado</a:t>
            </a:r>
            <a:endParaRPr lang="es-ES" dirty="0"/>
          </a:p>
        </p:txBody>
      </p:sp>
    </p:spTree>
    <p:extLst>
      <p:ext uri="{BB962C8B-B14F-4D97-AF65-F5344CB8AC3E}">
        <p14:creationId xmlns:p14="http://schemas.microsoft.com/office/powerpoint/2010/main" val="9839676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4E3021-1DBA-D261-BC6B-4390E61E81A9}"/>
            </a:ext>
          </a:extLst>
        </p:cNvPr>
        <p:cNvGrpSpPr/>
        <p:nvPr/>
      </p:nvGrpSpPr>
      <p:grpSpPr>
        <a:xfrm>
          <a:off x="0" y="0"/>
          <a:ext cx="0" cy="0"/>
          <a:chOff x="0" y="0"/>
          <a:chExt cx="0" cy="0"/>
        </a:xfrm>
      </p:grpSpPr>
      <p:sp>
        <p:nvSpPr>
          <p:cNvPr id="6" name="3 CuadroTexto">
            <a:extLst>
              <a:ext uri="{FF2B5EF4-FFF2-40B4-BE49-F238E27FC236}">
                <a16:creationId xmlns:a16="http://schemas.microsoft.com/office/drawing/2014/main" id="{409E0FEE-6EBC-9E4A-AC5F-F9D25DC0AAAC}"/>
              </a:ext>
            </a:extLst>
          </p:cNvPr>
          <p:cNvSpPr txBox="1"/>
          <p:nvPr/>
        </p:nvSpPr>
        <p:spPr>
          <a:xfrm>
            <a:off x="0" y="214290"/>
            <a:ext cx="8786842" cy="276999"/>
          </a:xfrm>
          <a:prstGeom prst="rect">
            <a:avLst/>
          </a:prstGeom>
          <a:solidFill>
            <a:srgbClr val="339933"/>
          </a:solidFill>
        </p:spPr>
        <p:txBody>
          <a:bodyPr wrap="square" rtlCol="0">
            <a:spAutoFit/>
          </a:bodyPr>
          <a:lstStyle/>
          <a:p>
            <a:pPr algn="r"/>
            <a:r>
              <a:rPr lang="es-ES" sz="1200" b="1" dirty="0">
                <a:solidFill>
                  <a:schemeClr val="bg1"/>
                </a:solidFill>
                <a:effectLst>
                  <a:outerShdw blurRad="38100" dist="38100" dir="2700000" algn="tl">
                    <a:srgbClr val="000000">
                      <a:alpha val="43137"/>
                    </a:srgbClr>
                  </a:outerShdw>
                </a:effectLst>
                <a:latin typeface="MV Boli" pitchFamily="2" charset="0"/>
                <a:cs typeface="MV Boli" pitchFamily="2" charset="0"/>
              </a:rPr>
              <a:t>Unidad 7 – Espíritu emprendedor    </a:t>
            </a:r>
          </a:p>
        </p:txBody>
      </p:sp>
      <p:sp>
        <p:nvSpPr>
          <p:cNvPr id="8" name="4 CuadroTexto">
            <a:extLst>
              <a:ext uri="{FF2B5EF4-FFF2-40B4-BE49-F238E27FC236}">
                <a16:creationId xmlns:a16="http://schemas.microsoft.com/office/drawing/2014/main" id="{F2C68B77-B14C-4115-23EC-48960816C50C}"/>
              </a:ext>
            </a:extLst>
          </p:cNvPr>
          <p:cNvSpPr txBox="1"/>
          <p:nvPr/>
        </p:nvSpPr>
        <p:spPr>
          <a:xfrm>
            <a:off x="357158" y="6381328"/>
            <a:ext cx="8786842" cy="276999"/>
          </a:xfrm>
          <a:prstGeom prst="rect">
            <a:avLst/>
          </a:prstGeom>
          <a:solidFill>
            <a:srgbClr val="339933"/>
          </a:solidFill>
        </p:spPr>
        <p:txBody>
          <a:bodyPr wrap="square" rtlCol="0">
            <a:spAutoFit/>
          </a:bodyPr>
          <a:lstStyle/>
          <a:p>
            <a:r>
              <a:rPr lang="es-ES" sz="1200" b="1" dirty="0">
                <a:solidFill>
                  <a:schemeClr val="bg1"/>
                </a:solidFill>
                <a:effectLst>
                  <a:outerShdw blurRad="38100" dist="38100" dir="2700000" algn="tl">
                    <a:srgbClr val="000000">
                      <a:alpha val="43137"/>
                    </a:srgbClr>
                  </a:outerShdw>
                </a:effectLst>
                <a:latin typeface="MV Boli" pitchFamily="2" charset="0"/>
                <a:cs typeface="MV Boli" pitchFamily="2" charset="0"/>
              </a:rPr>
              <a:t>ECE 4º ESO                       </a:t>
            </a:r>
          </a:p>
        </p:txBody>
      </p:sp>
      <p:pic>
        <p:nvPicPr>
          <p:cNvPr id="63" name="Picture 6" descr="Ilustración del concepto de inversión vector gratuito">
            <a:extLst>
              <a:ext uri="{FF2B5EF4-FFF2-40B4-BE49-F238E27FC236}">
                <a16:creationId xmlns:a16="http://schemas.microsoft.com/office/drawing/2014/main" id="{DB6ACDA1-23C0-51B8-759E-E13DA2A300A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58148" y="5693024"/>
            <a:ext cx="1158326" cy="1158326"/>
          </a:xfrm>
          <a:prstGeom prst="rect">
            <a:avLst/>
          </a:prstGeom>
          <a:noFill/>
          <a:extLst>
            <a:ext uri="{909E8E84-426E-40DD-AFC4-6F175D3DCCD1}">
              <a14:hiddenFill xmlns:a14="http://schemas.microsoft.com/office/drawing/2010/main">
                <a:solidFill>
                  <a:srgbClr val="FFFFFF"/>
                </a:solidFill>
              </a14:hiddenFill>
            </a:ext>
          </a:extLst>
        </p:spPr>
      </p:pic>
      <p:sp>
        <p:nvSpPr>
          <p:cNvPr id="2" name="Rectángulo 1">
            <a:extLst>
              <a:ext uri="{FF2B5EF4-FFF2-40B4-BE49-F238E27FC236}">
                <a16:creationId xmlns:a16="http://schemas.microsoft.com/office/drawing/2014/main" id="{1D33B9E0-FC55-4974-BEF3-D311AB392114}"/>
              </a:ext>
            </a:extLst>
          </p:cNvPr>
          <p:cNvSpPr/>
          <p:nvPr/>
        </p:nvSpPr>
        <p:spPr>
          <a:xfrm>
            <a:off x="611560" y="857090"/>
            <a:ext cx="5616624" cy="400494"/>
          </a:xfrm>
          <a:prstGeom prst="rect">
            <a:avLst/>
          </a:prstGeom>
        </p:spPr>
        <p:txBody>
          <a:bodyPr wrap="square">
            <a:spAutoFit/>
          </a:bodyPr>
          <a:lstStyle/>
          <a:p>
            <a:pPr algn="just">
              <a:lnSpc>
                <a:spcPct val="115000"/>
              </a:lnSpc>
              <a:spcAft>
                <a:spcPts val="0"/>
              </a:spcAft>
            </a:pPr>
            <a:r>
              <a:rPr lang="es-ES" b="1" dirty="0">
                <a:solidFill>
                  <a:srgbClr val="0070C0"/>
                </a:solidFill>
                <a:latin typeface="MV Boli" panose="02000500030200090000" pitchFamily="2" charset="0"/>
                <a:ea typeface="Calibri" panose="020F0502020204030204" pitchFamily="34" charset="0"/>
                <a:cs typeface="Times New Roman" panose="02020603050405020304" pitchFamily="18" charset="0"/>
              </a:rPr>
              <a:t>Ventajas de cooperar y trabajar en equipo:</a:t>
            </a: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Imagen 6">
            <a:extLst>
              <a:ext uri="{FF2B5EF4-FFF2-40B4-BE49-F238E27FC236}">
                <a16:creationId xmlns:a16="http://schemas.microsoft.com/office/drawing/2014/main" id="{4B54DF3F-92CE-46B1-BDB5-42F6C092ADF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923966" y="1216508"/>
            <a:ext cx="3150753" cy="1978700"/>
          </a:xfrm>
          <a:prstGeom prst="rect">
            <a:avLst/>
          </a:prstGeom>
          <a:noFill/>
          <a:ln>
            <a:noFill/>
          </a:ln>
        </p:spPr>
      </p:pic>
      <p:sp>
        <p:nvSpPr>
          <p:cNvPr id="3" name="Rectangle 2">
            <a:extLst>
              <a:ext uri="{FF2B5EF4-FFF2-40B4-BE49-F238E27FC236}">
                <a16:creationId xmlns:a16="http://schemas.microsoft.com/office/drawing/2014/main" id="{165EB6B3-FC83-481B-8424-DE5F018FBB70}"/>
              </a:ext>
            </a:extLst>
          </p:cNvPr>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endParaRPr kumimoji="0" lang="es-ES" altLang="es-ES" sz="1800" b="0" i="0" u="none" strike="noStrike" cap="none" normalizeH="0" baseline="0">
              <a:ln>
                <a:noFill/>
              </a:ln>
              <a:solidFill>
                <a:schemeClr val="tx1"/>
              </a:solidFill>
              <a:effectLst/>
              <a:latin typeface="Arial" panose="020B0604020202020204" pitchFamily="34" charset="0"/>
            </a:endParaRPr>
          </a:p>
        </p:txBody>
      </p:sp>
      <p:sp>
        <p:nvSpPr>
          <p:cNvPr id="4" name="Rectangle 3">
            <a:extLst>
              <a:ext uri="{FF2B5EF4-FFF2-40B4-BE49-F238E27FC236}">
                <a16:creationId xmlns:a16="http://schemas.microsoft.com/office/drawing/2014/main" id="{E230440F-062E-463D-9D2D-54BAE301EBE5}"/>
              </a:ext>
            </a:extLst>
          </p:cNvPr>
          <p:cNvSpPr>
            <a:spLocks noChangeArrowheads="1"/>
          </p:cNvSpPr>
          <p:nvPr/>
        </p:nvSpPr>
        <p:spPr bwMode="auto">
          <a:xfrm>
            <a:off x="1304229" y="1413186"/>
            <a:ext cx="3871247"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285750" marR="0" lvl="0" indent="-285750" algn="just" defTabSz="914400" rtl="0" eaLnBrk="0" fontAlgn="base" latinLnBrk="0" hangingPunct="0">
              <a:lnSpc>
                <a:spcPct val="100000"/>
              </a:lnSpc>
              <a:spcBef>
                <a:spcPct val="0"/>
              </a:spcBef>
              <a:spcAft>
                <a:spcPct val="0"/>
              </a:spcAft>
              <a:buClrTx/>
              <a:buSzTx/>
              <a:buBlip>
                <a:blip r:embed="rId4"/>
              </a:buBlip>
              <a:tabLst/>
            </a:pPr>
            <a:r>
              <a:rPr kumimoji="0" lang="es-ES" altLang="es-ES" i="0" u="none" strike="noStrike" cap="none" normalizeH="0" baseline="0" dirty="0">
                <a:ln>
                  <a:noFill/>
                </a:ln>
                <a:solidFill>
                  <a:schemeClr val="tx1"/>
                </a:solidFill>
                <a:effectLst/>
                <a:latin typeface="+mn-lt"/>
              </a:rPr>
              <a:t>El efecto sinergia. </a:t>
            </a:r>
          </a:p>
          <a:p>
            <a:pPr marL="285750" marR="0" lvl="0" indent="-285750" algn="just" defTabSz="914400" rtl="0" eaLnBrk="0" fontAlgn="base" latinLnBrk="0" hangingPunct="0">
              <a:lnSpc>
                <a:spcPct val="100000"/>
              </a:lnSpc>
              <a:spcBef>
                <a:spcPts val="600"/>
              </a:spcBef>
              <a:spcAft>
                <a:spcPct val="0"/>
              </a:spcAft>
              <a:buClrTx/>
              <a:buSzTx/>
              <a:buBlip>
                <a:blip r:embed="rId4"/>
              </a:buBlip>
              <a:tabLst/>
            </a:pPr>
            <a:r>
              <a:rPr kumimoji="0" lang="es-ES" altLang="es-ES" i="0" u="none" strike="noStrike" cap="none" normalizeH="0" baseline="0" dirty="0">
                <a:ln>
                  <a:noFill/>
                </a:ln>
                <a:solidFill>
                  <a:schemeClr val="tx1"/>
                </a:solidFill>
                <a:effectLst/>
                <a:latin typeface="+mn-lt"/>
              </a:rPr>
              <a:t>Más puntos de vista</a:t>
            </a:r>
            <a:r>
              <a:rPr kumimoji="0" lang="es-ES" altLang="es-ES" i="0" u="none" strike="noStrike" cap="none" normalizeH="0" baseline="0" dirty="0">
                <a:ln>
                  <a:noFill/>
                </a:ln>
                <a:solidFill>
                  <a:schemeClr val="tx1"/>
                </a:solidFill>
                <a:effectLst/>
                <a:latin typeface="+mn-lt"/>
                <a:cs typeface="AAAABX+ArialMT"/>
              </a:rPr>
              <a:t>. </a:t>
            </a:r>
            <a:endParaRPr lang="es-ES" altLang="es-ES" dirty="0">
              <a:latin typeface="+mn-lt"/>
              <a:cs typeface="AAAABX+ArialMT"/>
            </a:endParaRPr>
          </a:p>
          <a:p>
            <a:pPr marL="285750" marR="0" lvl="0" indent="-285750" algn="just" defTabSz="914400" rtl="0" eaLnBrk="0" fontAlgn="base" latinLnBrk="0" hangingPunct="0">
              <a:lnSpc>
                <a:spcPct val="100000"/>
              </a:lnSpc>
              <a:spcBef>
                <a:spcPts val="600"/>
              </a:spcBef>
              <a:spcAft>
                <a:spcPct val="0"/>
              </a:spcAft>
              <a:buClrTx/>
              <a:buSzTx/>
              <a:buBlip>
                <a:blip r:embed="rId4"/>
              </a:buBlip>
              <a:tabLst/>
            </a:pPr>
            <a:r>
              <a:rPr kumimoji="0" lang="es-ES" altLang="es-ES" i="0" u="none" strike="noStrike" cap="none" normalizeH="0" baseline="0" dirty="0">
                <a:ln>
                  <a:noFill/>
                </a:ln>
                <a:solidFill>
                  <a:schemeClr val="tx1"/>
                </a:solidFill>
                <a:effectLst/>
                <a:latin typeface="+mn-lt"/>
              </a:rPr>
              <a:t>Aprendemos de los demás. </a:t>
            </a:r>
          </a:p>
        </p:txBody>
      </p:sp>
      <p:sp>
        <p:nvSpPr>
          <p:cNvPr id="5" name="Rectángulo 4">
            <a:extLst>
              <a:ext uri="{FF2B5EF4-FFF2-40B4-BE49-F238E27FC236}">
                <a16:creationId xmlns:a16="http://schemas.microsoft.com/office/drawing/2014/main" id="{301FCDFC-2153-4279-8CA6-867745C7CDF5}"/>
              </a:ext>
            </a:extLst>
          </p:cNvPr>
          <p:cNvSpPr/>
          <p:nvPr/>
        </p:nvSpPr>
        <p:spPr>
          <a:xfrm>
            <a:off x="611560" y="3423568"/>
            <a:ext cx="6552728" cy="369332"/>
          </a:xfrm>
          <a:prstGeom prst="rect">
            <a:avLst/>
          </a:prstGeom>
        </p:spPr>
        <p:txBody>
          <a:bodyPr wrap="square">
            <a:spAutoFit/>
          </a:bodyPr>
          <a:lstStyle/>
          <a:p>
            <a:r>
              <a:rPr lang="es-ES" b="1" dirty="0">
                <a:solidFill>
                  <a:srgbClr val="0070C0"/>
                </a:solidFill>
                <a:latin typeface="MV Boli" panose="02000500030200090000" pitchFamily="2" charset="0"/>
                <a:ea typeface="Calibri" panose="020F0502020204030204" pitchFamily="34" charset="0"/>
              </a:rPr>
              <a:t>¿Cómo mejorar la cooperación y el trabajo en equipo?</a:t>
            </a:r>
            <a:endParaRPr lang="es-ES" dirty="0">
              <a:solidFill>
                <a:srgbClr val="0070C0"/>
              </a:solidFill>
            </a:endParaRPr>
          </a:p>
        </p:txBody>
      </p:sp>
      <p:sp>
        <p:nvSpPr>
          <p:cNvPr id="11" name="Rectángulo 10">
            <a:extLst>
              <a:ext uri="{FF2B5EF4-FFF2-40B4-BE49-F238E27FC236}">
                <a16:creationId xmlns:a16="http://schemas.microsoft.com/office/drawing/2014/main" id="{55013BDC-409C-438E-AE3A-9181CFCC6FAA}"/>
              </a:ext>
            </a:extLst>
          </p:cNvPr>
          <p:cNvSpPr/>
          <p:nvPr/>
        </p:nvSpPr>
        <p:spPr>
          <a:xfrm>
            <a:off x="1971748" y="3980184"/>
            <a:ext cx="5886400" cy="2113143"/>
          </a:xfrm>
          <a:prstGeom prst="rect">
            <a:avLst/>
          </a:prstGeom>
        </p:spPr>
        <p:txBody>
          <a:bodyPr wrap="square">
            <a:spAutoFit/>
          </a:bodyPr>
          <a:lstStyle/>
          <a:p>
            <a:pPr marL="342900" lvl="0" indent="-342900">
              <a:lnSpc>
                <a:spcPct val="115000"/>
              </a:lnSpc>
              <a:spcBef>
                <a:spcPts val="100"/>
              </a:spcBef>
              <a:spcAft>
                <a:spcPts val="100"/>
              </a:spcAft>
              <a:buSzPct val="150000"/>
              <a:buBlip>
                <a:blip r:embed="rId5"/>
              </a:buBlip>
              <a:tabLst>
                <a:tab pos="1049020" algn="l"/>
              </a:tabLst>
            </a:pPr>
            <a:r>
              <a:rPr lang="es-ES" dirty="0"/>
              <a:t>Siendo un ejemplo a seguir.</a:t>
            </a:r>
          </a:p>
          <a:p>
            <a:pPr marL="342900" lvl="0" indent="-342900">
              <a:lnSpc>
                <a:spcPct val="115000"/>
              </a:lnSpc>
              <a:spcBef>
                <a:spcPts val="100"/>
              </a:spcBef>
              <a:spcAft>
                <a:spcPts val="100"/>
              </a:spcAft>
              <a:buSzPct val="150000"/>
              <a:buBlip>
                <a:blip r:embed="rId5"/>
              </a:buBlip>
              <a:tabLst>
                <a:tab pos="1049020" algn="l"/>
              </a:tabLst>
            </a:pPr>
            <a:r>
              <a:rPr lang="es-ES" dirty="0">
                <a:latin typeface="Calibri" panose="020F0502020204030204" pitchFamily="34" charset="0"/>
                <a:ea typeface="Times New Roman" panose="02020603050405020304" pitchFamily="18" charset="0"/>
                <a:cs typeface="Arial" panose="020B0604020202020204" pitchFamily="34" charset="0"/>
              </a:rPr>
              <a:t>Haciendo otras actividades juntos.</a:t>
            </a:r>
          </a:p>
          <a:p>
            <a:pPr marL="342900" lvl="0" indent="-342900">
              <a:lnSpc>
                <a:spcPct val="115000"/>
              </a:lnSpc>
              <a:spcBef>
                <a:spcPts val="100"/>
              </a:spcBef>
              <a:spcAft>
                <a:spcPts val="100"/>
              </a:spcAft>
              <a:buSzPct val="150000"/>
              <a:buBlip>
                <a:blip r:embed="rId5"/>
              </a:buBlip>
              <a:tabLst>
                <a:tab pos="1049020" algn="l"/>
              </a:tabLst>
            </a:pPr>
            <a:r>
              <a:rPr lang="es-ES" dirty="0">
                <a:latin typeface="Calibri" panose="020F0502020204030204" pitchFamily="34" charset="0"/>
                <a:ea typeface="Times New Roman" panose="02020603050405020304" pitchFamily="18" charset="0"/>
                <a:cs typeface="Arial" panose="020B0604020202020204" pitchFamily="34" charset="0"/>
              </a:rPr>
              <a:t>Ayudándonos los unos a los otros.</a:t>
            </a:r>
          </a:p>
          <a:p>
            <a:pPr marL="342900" lvl="0" indent="-342900">
              <a:lnSpc>
                <a:spcPct val="115000"/>
              </a:lnSpc>
              <a:spcBef>
                <a:spcPts val="100"/>
              </a:spcBef>
              <a:spcAft>
                <a:spcPts val="100"/>
              </a:spcAft>
              <a:buSzPct val="150000"/>
              <a:buBlip>
                <a:blip r:embed="rId5"/>
              </a:buBlip>
              <a:tabLst>
                <a:tab pos="1049020" algn="l"/>
              </a:tabLst>
            </a:pPr>
            <a:r>
              <a:rPr lang="es-ES" dirty="0">
                <a:latin typeface="Calibri" panose="020F0502020204030204" pitchFamily="34" charset="0"/>
                <a:ea typeface="Times New Roman" panose="02020603050405020304" pitchFamily="18" charset="0"/>
                <a:cs typeface="Arial" panose="020B0604020202020204" pitchFamily="34" charset="0"/>
              </a:rPr>
              <a:t>Respetando las opiniones de los demás.</a:t>
            </a:r>
          </a:p>
          <a:p>
            <a:pPr marL="342900" lvl="0" indent="-342900">
              <a:lnSpc>
                <a:spcPct val="115000"/>
              </a:lnSpc>
              <a:spcBef>
                <a:spcPts val="100"/>
              </a:spcBef>
              <a:spcAft>
                <a:spcPts val="100"/>
              </a:spcAft>
              <a:buSzPct val="150000"/>
              <a:buBlip>
                <a:blip r:embed="rId5"/>
              </a:buBlip>
              <a:tabLst>
                <a:tab pos="1049020" algn="l"/>
              </a:tabLst>
            </a:pPr>
            <a:r>
              <a:rPr lang="es-ES" dirty="0">
                <a:latin typeface="Calibri" panose="020F0502020204030204" pitchFamily="34" charset="0"/>
                <a:ea typeface="Times New Roman" panose="02020603050405020304" pitchFamily="18" charset="0"/>
                <a:cs typeface="Arial" panose="020B0604020202020204" pitchFamily="34" charset="0"/>
              </a:rPr>
              <a:t>Utilizando herramientas compartidas como la nube.</a:t>
            </a:r>
          </a:p>
          <a:p>
            <a:pPr marL="342900" lvl="0" indent="-342900">
              <a:lnSpc>
                <a:spcPct val="115000"/>
              </a:lnSpc>
              <a:spcBef>
                <a:spcPts val="100"/>
              </a:spcBef>
              <a:spcAft>
                <a:spcPts val="100"/>
              </a:spcAft>
              <a:buSzPct val="150000"/>
              <a:buBlip>
                <a:blip r:embed="rId5"/>
              </a:buBlip>
              <a:tabLst>
                <a:tab pos="1049020" algn="l"/>
              </a:tabLst>
            </a:pPr>
            <a:r>
              <a:rPr lang="es-ES" dirty="0">
                <a:latin typeface="Calibri" panose="020F0502020204030204" pitchFamily="34" charset="0"/>
                <a:ea typeface="Times New Roman" panose="02020603050405020304" pitchFamily="18" charset="0"/>
                <a:cs typeface="Arial" panose="020B0604020202020204" pitchFamily="34" charset="0"/>
              </a:rPr>
              <a:t>Estableciendo objetivos y plazos de entrega claros.</a:t>
            </a:r>
          </a:p>
        </p:txBody>
      </p:sp>
    </p:spTree>
    <p:extLst>
      <p:ext uri="{BB962C8B-B14F-4D97-AF65-F5344CB8AC3E}">
        <p14:creationId xmlns:p14="http://schemas.microsoft.com/office/powerpoint/2010/main" val="38689310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4E3021-1DBA-D261-BC6B-4390E61E81A9}"/>
            </a:ext>
          </a:extLst>
        </p:cNvPr>
        <p:cNvGrpSpPr/>
        <p:nvPr/>
      </p:nvGrpSpPr>
      <p:grpSpPr>
        <a:xfrm>
          <a:off x="0" y="0"/>
          <a:ext cx="0" cy="0"/>
          <a:chOff x="0" y="0"/>
          <a:chExt cx="0" cy="0"/>
        </a:xfrm>
      </p:grpSpPr>
      <p:sp>
        <p:nvSpPr>
          <p:cNvPr id="6" name="3 CuadroTexto">
            <a:extLst>
              <a:ext uri="{FF2B5EF4-FFF2-40B4-BE49-F238E27FC236}">
                <a16:creationId xmlns:a16="http://schemas.microsoft.com/office/drawing/2014/main" id="{409E0FEE-6EBC-9E4A-AC5F-F9D25DC0AAAC}"/>
              </a:ext>
            </a:extLst>
          </p:cNvPr>
          <p:cNvSpPr txBox="1"/>
          <p:nvPr/>
        </p:nvSpPr>
        <p:spPr>
          <a:xfrm>
            <a:off x="0" y="214290"/>
            <a:ext cx="8786842" cy="276999"/>
          </a:xfrm>
          <a:prstGeom prst="rect">
            <a:avLst/>
          </a:prstGeom>
          <a:solidFill>
            <a:srgbClr val="339933"/>
          </a:solidFill>
        </p:spPr>
        <p:txBody>
          <a:bodyPr wrap="square" rtlCol="0">
            <a:spAutoFit/>
          </a:bodyPr>
          <a:lstStyle/>
          <a:p>
            <a:pPr algn="r"/>
            <a:r>
              <a:rPr lang="es-ES" sz="1200" b="1" dirty="0">
                <a:solidFill>
                  <a:schemeClr val="bg1"/>
                </a:solidFill>
                <a:effectLst>
                  <a:outerShdw blurRad="38100" dist="38100" dir="2700000" algn="tl">
                    <a:srgbClr val="000000">
                      <a:alpha val="43137"/>
                    </a:srgbClr>
                  </a:outerShdw>
                </a:effectLst>
                <a:latin typeface="MV Boli" pitchFamily="2" charset="0"/>
                <a:cs typeface="MV Boli" pitchFamily="2" charset="0"/>
              </a:rPr>
              <a:t>Unidad 7 – Espíritu emprendedor    </a:t>
            </a:r>
          </a:p>
        </p:txBody>
      </p:sp>
      <p:sp>
        <p:nvSpPr>
          <p:cNvPr id="8" name="4 CuadroTexto">
            <a:extLst>
              <a:ext uri="{FF2B5EF4-FFF2-40B4-BE49-F238E27FC236}">
                <a16:creationId xmlns:a16="http://schemas.microsoft.com/office/drawing/2014/main" id="{F2C68B77-B14C-4115-23EC-48960816C50C}"/>
              </a:ext>
            </a:extLst>
          </p:cNvPr>
          <p:cNvSpPr txBox="1"/>
          <p:nvPr/>
        </p:nvSpPr>
        <p:spPr>
          <a:xfrm>
            <a:off x="357158" y="6381328"/>
            <a:ext cx="8786842" cy="276999"/>
          </a:xfrm>
          <a:prstGeom prst="rect">
            <a:avLst/>
          </a:prstGeom>
          <a:solidFill>
            <a:srgbClr val="339933"/>
          </a:solidFill>
        </p:spPr>
        <p:txBody>
          <a:bodyPr wrap="square" rtlCol="0">
            <a:spAutoFit/>
          </a:bodyPr>
          <a:lstStyle/>
          <a:p>
            <a:r>
              <a:rPr lang="es-ES" sz="1200" b="1" dirty="0">
                <a:solidFill>
                  <a:schemeClr val="bg1"/>
                </a:solidFill>
                <a:effectLst>
                  <a:outerShdw blurRad="38100" dist="38100" dir="2700000" algn="tl">
                    <a:srgbClr val="000000">
                      <a:alpha val="43137"/>
                    </a:srgbClr>
                  </a:outerShdw>
                </a:effectLst>
                <a:latin typeface="MV Boli" pitchFamily="2" charset="0"/>
                <a:cs typeface="MV Boli" pitchFamily="2" charset="0"/>
              </a:rPr>
              <a:t>ECE 4º ESO                       </a:t>
            </a:r>
          </a:p>
        </p:txBody>
      </p:sp>
      <p:pic>
        <p:nvPicPr>
          <p:cNvPr id="63" name="Picture 6" descr="Ilustración del concepto de inversión vector gratuito">
            <a:extLst>
              <a:ext uri="{FF2B5EF4-FFF2-40B4-BE49-F238E27FC236}">
                <a16:creationId xmlns:a16="http://schemas.microsoft.com/office/drawing/2014/main" id="{DB6ACDA1-23C0-51B8-759E-E13DA2A300A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58148" y="5693024"/>
            <a:ext cx="1158326" cy="1158326"/>
          </a:xfrm>
          <a:prstGeom prst="rect">
            <a:avLst/>
          </a:prstGeom>
          <a:noFill/>
          <a:extLst>
            <a:ext uri="{909E8E84-426E-40DD-AFC4-6F175D3DCCD1}">
              <a14:hiddenFill xmlns:a14="http://schemas.microsoft.com/office/drawing/2010/main">
                <a:solidFill>
                  <a:srgbClr val="FFFFFF"/>
                </a:solidFill>
              </a14:hiddenFill>
            </a:ext>
          </a:extLst>
        </p:spPr>
      </p:pic>
      <p:sp>
        <p:nvSpPr>
          <p:cNvPr id="2" name="Rectángulo 1">
            <a:extLst>
              <a:ext uri="{FF2B5EF4-FFF2-40B4-BE49-F238E27FC236}">
                <a16:creationId xmlns:a16="http://schemas.microsoft.com/office/drawing/2014/main" id="{34E9CE7F-7C1F-478A-A9D3-596F818072C9}"/>
              </a:ext>
            </a:extLst>
          </p:cNvPr>
          <p:cNvSpPr/>
          <p:nvPr/>
        </p:nvSpPr>
        <p:spPr>
          <a:xfrm>
            <a:off x="611560" y="908720"/>
            <a:ext cx="4063933" cy="400494"/>
          </a:xfrm>
          <a:prstGeom prst="rect">
            <a:avLst/>
          </a:prstGeom>
        </p:spPr>
        <p:txBody>
          <a:bodyPr wrap="none">
            <a:spAutoFit/>
          </a:bodyPr>
          <a:lstStyle/>
          <a:p>
            <a:pPr lvl="0">
              <a:lnSpc>
                <a:spcPct val="115000"/>
              </a:lnSpc>
              <a:spcBef>
                <a:spcPts val="600"/>
              </a:spcBef>
              <a:spcAft>
                <a:spcPts val="0"/>
              </a:spcAft>
            </a:pPr>
            <a:r>
              <a:rPr lang="es-ES" b="1" dirty="0">
                <a:solidFill>
                  <a:srgbClr val="339933"/>
                </a:solidFill>
                <a:latin typeface="MV Boli" panose="02000500030200090000" pitchFamily="2" charset="0"/>
                <a:ea typeface="Calibri" panose="020F0502020204030204" pitchFamily="34" charset="0"/>
                <a:cs typeface="Times New Roman" panose="02020603050405020304" pitchFamily="18" charset="0"/>
              </a:rPr>
              <a:t>D. CAPACIDAD DE COMUNICACIÓN</a:t>
            </a: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Imagen 6" descr="Comunicación de dos niños pequeños con ilustración de dibujos animados de  actividad de personas de contorno de teléfono de estaño | Vector Premium">
            <a:extLst>
              <a:ext uri="{FF2B5EF4-FFF2-40B4-BE49-F238E27FC236}">
                <a16:creationId xmlns:a16="http://schemas.microsoft.com/office/drawing/2014/main" id="{087A771D-0568-40E9-945E-C805B232778D}"/>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27576" y="1017180"/>
            <a:ext cx="2763932" cy="1558636"/>
          </a:xfrm>
          <a:prstGeom prst="rect">
            <a:avLst/>
          </a:prstGeom>
          <a:noFill/>
          <a:ln>
            <a:noFill/>
          </a:ln>
        </p:spPr>
      </p:pic>
      <p:sp>
        <p:nvSpPr>
          <p:cNvPr id="3" name="Rectángulo 2">
            <a:extLst>
              <a:ext uri="{FF2B5EF4-FFF2-40B4-BE49-F238E27FC236}">
                <a16:creationId xmlns:a16="http://schemas.microsoft.com/office/drawing/2014/main" id="{E8F966A1-63A1-49F0-BCA9-0465C9ADC67E}"/>
              </a:ext>
            </a:extLst>
          </p:cNvPr>
          <p:cNvSpPr/>
          <p:nvPr/>
        </p:nvSpPr>
        <p:spPr>
          <a:xfrm>
            <a:off x="617471" y="1612168"/>
            <a:ext cx="4386577" cy="1029256"/>
          </a:xfrm>
          <a:prstGeom prst="rect">
            <a:avLst/>
          </a:prstGeom>
        </p:spPr>
        <p:txBody>
          <a:bodyPr wrap="square">
            <a:spAutoFit/>
          </a:bodyPr>
          <a:lstStyle/>
          <a:p>
            <a:pPr>
              <a:lnSpc>
                <a:spcPct val="115000"/>
              </a:lnSpc>
              <a:spcAft>
                <a:spcPts val="0"/>
              </a:spcAft>
            </a:pPr>
            <a:r>
              <a:rPr lang="es-ES" dirty="0">
                <a:latin typeface="Calibri" panose="020F0502020204030204" pitchFamily="34" charset="0"/>
                <a:ea typeface="Calibri" panose="020F0502020204030204" pitchFamily="34" charset="0"/>
                <a:cs typeface="Times New Roman" panose="02020603050405020304" pitchFamily="18" charset="0"/>
              </a:rPr>
              <a:t>Es la habilidad de transmitir a otra persona una información, idea u opinión, asegurándose que ha sido entendida.</a:t>
            </a: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Rectángulo 3">
            <a:extLst>
              <a:ext uri="{FF2B5EF4-FFF2-40B4-BE49-F238E27FC236}">
                <a16:creationId xmlns:a16="http://schemas.microsoft.com/office/drawing/2014/main" id="{187B952A-5D67-413F-BE3D-3ECC009AFE60}"/>
              </a:ext>
            </a:extLst>
          </p:cNvPr>
          <p:cNvSpPr/>
          <p:nvPr/>
        </p:nvSpPr>
        <p:spPr>
          <a:xfrm>
            <a:off x="611560" y="2974317"/>
            <a:ext cx="7776864" cy="646331"/>
          </a:xfrm>
          <a:prstGeom prst="rect">
            <a:avLst/>
          </a:prstGeom>
        </p:spPr>
        <p:txBody>
          <a:bodyPr wrap="square">
            <a:spAutoFit/>
          </a:bodyPr>
          <a:lstStyle/>
          <a:p>
            <a:r>
              <a:rPr lang="es-ES" dirty="0">
                <a:latin typeface="Calibri" panose="020F0502020204030204" pitchFamily="34" charset="0"/>
                <a:ea typeface="Calibri" panose="020F0502020204030204" pitchFamily="34" charset="0"/>
                <a:cs typeface="Times New Roman" panose="02020603050405020304" pitchFamily="18" charset="0"/>
              </a:rPr>
              <a:t>En ocasiones, sin embargo, vemos que el mensaje no es entendido por una de las partes.</a:t>
            </a:r>
            <a:endParaRPr lang="es-ES" dirty="0"/>
          </a:p>
        </p:txBody>
      </p:sp>
      <p:pic>
        <p:nvPicPr>
          <p:cNvPr id="5" name="Imagen 4">
            <a:extLst>
              <a:ext uri="{FF2B5EF4-FFF2-40B4-BE49-F238E27FC236}">
                <a16:creationId xmlns:a16="http://schemas.microsoft.com/office/drawing/2014/main" id="{6DB2F40E-1908-4B4A-AB23-C1D0C3FA412F}"/>
              </a:ext>
            </a:extLst>
          </p:cNvPr>
          <p:cNvPicPr>
            <a:picLocks noChangeAspect="1"/>
          </p:cNvPicPr>
          <p:nvPr/>
        </p:nvPicPr>
        <p:blipFill>
          <a:blip r:embed="rId4"/>
          <a:stretch>
            <a:fillRect/>
          </a:stretch>
        </p:blipFill>
        <p:spPr>
          <a:xfrm>
            <a:off x="1619672" y="3716190"/>
            <a:ext cx="3065893" cy="2304610"/>
          </a:xfrm>
          <a:prstGeom prst="rect">
            <a:avLst/>
          </a:prstGeom>
        </p:spPr>
      </p:pic>
      <p:pic>
        <p:nvPicPr>
          <p:cNvPr id="10" name="Picture 2" descr="Icono de reproductor de youtube">
            <a:extLst>
              <a:ext uri="{FF2B5EF4-FFF2-40B4-BE49-F238E27FC236}">
                <a16:creationId xmlns:a16="http://schemas.microsoft.com/office/drawing/2014/main" id="{25939E5C-473B-4ABA-911C-5A78B23C139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022919" y="4145471"/>
            <a:ext cx="574945" cy="574945"/>
          </a:xfrm>
          <a:prstGeom prst="rect">
            <a:avLst/>
          </a:prstGeom>
          <a:noFill/>
          <a:extLst>
            <a:ext uri="{909E8E84-426E-40DD-AFC4-6F175D3DCCD1}">
              <a14:hiddenFill xmlns:a14="http://schemas.microsoft.com/office/drawing/2010/main">
                <a:solidFill>
                  <a:srgbClr val="FFFFFF"/>
                </a:solidFill>
              </a14:hiddenFill>
            </a:ext>
          </a:extLst>
        </p:spPr>
      </p:pic>
      <p:sp>
        <p:nvSpPr>
          <p:cNvPr id="9" name="CuadroTexto 8">
            <a:extLst>
              <a:ext uri="{FF2B5EF4-FFF2-40B4-BE49-F238E27FC236}">
                <a16:creationId xmlns:a16="http://schemas.microsoft.com/office/drawing/2014/main" id="{C92B00CA-4C53-45DB-9CB6-729B83EDC4AF}"/>
              </a:ext>
            </a:extLst>
          </p:cNvPr>
          <p:cNvSpPr txBox="1"/>
          <p:nvPr/>
        </p:nvSpPr>
        <p:spPr>
          <a:xfrm>
            <a:off x="4957098" y="4727750"/>
            <a:ext cx="2916832" cy="369332"/>
          </a:xfrm>
          <a:prstGeom prst="rect">
            <a:avLst/>
          </a:prstGeom>
          <a:noFill/>
        </p:spPr>
        <p:txBody>
          <a:bodyPr wrap="square" rtlCol="0">
            <a:spAutoFit/>
          </a:bodyPr>
          <a:lstStyle/>
          <a:p>
            <a:r>
              <a:rPr lang="es-ES" dirty="0">
                <a:latin typeface="Ink Free" panose="03080402000500000000" pitchFamily="66" charset="0"/>
                <a:hlinkClick r:id="rId6"/>
              </a:rPr>
              <a:t>Un problema de comunicación</a:t>
            </a:r>
            <a:endParaRPr lang="es-ES" dirty="0">
              <a:latin typeface="Ink Free" panose="03080402000500000000" pitchFamily="66" charset="0"/>
            </a:endParaRPr>
          </a:p>
        </p:txBody>
      </p:sp>
    </p:spTree>
    <p:extLst>
      <p:ext uri="{BB962C8B-B14F-4D97-AF65-F5344CB8AC3E}">
        <p14:creationId xmlns:p14="http://schemas.microsoft.com/office/powerpoint/2010/main" val="66785531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4E3021-1DBA-D261-BC6B-4390E61E81A9}"/>
            </a:ext>
          </a:extLst>
        </p:cNvPr>
        <p:cNvGrpSpPr/>
        <p:nvPr/>
      </p:nvGrpSpPr>
      <p:grpSpPr>
        <a:xfrm>
          <a:off x="0" y="0"/>
          <a:ext cx="0" cy="0"/>
          <a:chOff x="0" y="0"/>
          <a:chExt cx="0" cy="0"/>
        </a:xfrm>
      </p:grpSpPr>
      <p:sp>
        <p:nvSpPr>
          <p:cNvPr id="6" name="3 CuadroTexto">
            <a:extLst>
              <a:ext uri="{FF2B5EF4-FFF2-40B4-BE49-F238E27FC236}">
                <a16:creationId xmlns:a16="http://schemas.microsoft.com/office/drawing/2014/main" id="{409E0FEE-6EBC-9E4A-AC5F-F9D25DC0AAAC}"/>
              </a:ext>
            </a:extLst>
          </p:cNvPr>
          <p:cNvSpPr txBox="1"/>
          <p:nvPr/>
        </p:nvSpPr>
        <p:spPr>
          <a:xfrm>
            <a:off x="0" y="214290"/>
            <a:ext cx="8786842" cy="276999"/>
          </a:xfrm>
          <a:prstGeom prst="rect">
            <a:avLst/>
          </a:prstGeom>
          <a:solidFill>
            <a:srgbClr val="339933"/>
          </a:solidFill>
        </p:spPr>
        <p:txBody>
          <a:bodyPr wrap="square" rtlCol="0">
            <a:spAutoFit/>
          </a:bodyPr>
          <a:lstStyle/>
          <a:p>
            <a:pPr algn="r"/>
            <a:r>
              <a:rPr lang="es-ES" sz="1200" b="1" dirty="0">
                <a:solidFill>
                  <a:schemeClr val="bg1"/>
                </a:solidFill>
                <a:effectLst>
                  <a:outerShdw blurRad="38100" dist="38100" dir="2700000" algn="tl">
                    <a:srgbClr val="000000">
                      <a:alpha val="43137"/>
                    </a:srgbClr>
                  </a:outerShdw>
                </a:effectLst>
                <a:latin typeface="MV Boli" pitchFamily="2" charset="0"/>
                <a:cs typeface="MV Boli" pitchFamily="2" charset="0"/>
              </a:rPr>
              <a:t>Unidad 7 – Espíritu emprendedor    </a:t>
            </a:r>
          </a:p>
        </p:txBody>
      </p:sp>
      <p:sp>
        <p:nvSpPr>
          <p:cNvPr id="8" name="4 CuadroTexto">
            <a:extLst>
              <a:ext uri="{FF2B5EF4-FFF2-40B4-BE49-F238E27FC236}">
                <a16:creationId xmlns:a16="http://schemas.microsoft.com/office/drawing/2014/main" id="{F2C68B77-B14C-4115-23EC-48960816C50C}"/>
              </a:ext>
            </a:extLst>
          </p:cNvPr>
          <p:cNvSpPr txBox="1"/>
          <p:nvPr/>
        </p:nvSpPr>
        <p:spPr>
          <a:xfrm>
            <a:off x="357158" y="6381328"/>
            <a:ext cx="8786842" cy="276999"/>
          </a:xfrm>
          <a:prstGeom prst="rect">
            <a:avLst/>
          </a:prstGeom>
          <a:solidFill>
            <a:srgbClr val="339933"/>
          </a:solidFill>
        </p:spPr>
        <p:txBody>
          <a:bodyPr wrap="square" rtlCol="0">
            <a:spAutoFit/>
          </a:bodyPr>
          <a:lstStyle/>
          <a:p>
            <a:r>
              <a:rPr lang="es-ES" sz="1200" b="1" dirty="0">
                <a:solidFill>
                  <a:schemeClr val="bg1"/>
                </a:solidFill>
                <a:effectLst>
                  <a:outerShdw blurRad="38100" dist="38100" dir="2700000" algn="tl">
                    <a:srgbClr val="000000">
                      <a:alpha val="43137"/>
                    </a:srgbClr>
                  </a:outerShdw>
                </a:effectLst>
                <a:latin typeface="MV Boli" pitchFamily="2" charset="0"/>
                <a:cs typeface="MV Boli" pitchFamily="2" charset="0"/>
              </a:rPr>
              <a:t>ECE 4º ESO                       </a:t>
            </a:r>
          </a:p>
        </p:txBody>
      </p:sp>
      <p:pic>
        <p:nvPicPr>
          <p:cNvPr id="63" name="Picture 6" descr="Ilustración del concepto de inversión vector gratuito">
            <a:extLst>
              <a:ext uri="{FF2B5EF4-FFF2-40B4-BE49-F238E27FC236}">
                <a16:creationId xmlns:a16="http://schemas.microsoft.com/office/drawing/2014/main" id="{DB6ACDA1-23C0-51B8-759E-E13DA2A300A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58148" y="5693024"/>
            <a:ext cx="1158326" cy="1158326"/>
          </a:xfrm>
          <a:prstGeom prst="rect">
            <a:avLst/>
          </a:prstGeom>
          <a:noFill/>
          <a:extLst>
            <a:ext uri="{909E8E84-426E-40DD-AFC4-6F175D3DCCD1}">
              <a14:hiddenFill xmlns:a14="http://schemas.microsoft.com/office/drawing/2010/main">
                <a:solidFill>
                  <a:srgbClr val="FFFFFF"/>
                </a:solidFill>
              </a14:hiddenFill>
            </a:ext>
          </a:extLst>
        </p:spPr>
      </p:pic>
      <p:sp>
        <p:nvSpPr>
          <p:cNvPr id="5" name="Rectángulo 4">
            <a:extLst>
              <a:ext uri="{FF2B5EF4-FFF2-40B4-BE49-F238E27FC236}">
                <a16:creationId xmlns:a16="http://schemas.microsoft.com/office/drawing/2014/main" id="{D7F97E11-9B52-4F93-ADDD-502637ECE7AB}"/>
              </a:ext>
            </a:extLst>
          </p:cNvPr>
          <p:cNvSpPr/>
          <p:nvPr/>
        </p:nvSpPr>
        <p:spPr>
          <a:xfrm>
            <a:off x="611560" y="994927"/>
            <a:ext cx="6552728" cy="369332"/>
          </a:xfrm>
          <a:prstGeom prst="rect">
            <a:avLst/>
          </a:prstGeom>
        </p:spPr>
        <p:txBody>
          <a:bodyPr wrap="square">
            <a:spAutoFit/>
          </a:bodyPr>
          <a:lstStyle/>
          <a:p>
            <a:r>
              <a:rPr lang="es-ES" b="1" dirty="0">
                <a:solidFill>
                  <a:srgbClr val="0070C0"/>
                </a:solidFill>
                <a:latin typeface="MV Boli" panose="02000500030200090000" pitchFamily="2" charset="0"/>
                <a:ea typeface="Calibri" panose="020F0502020204030204" pitchFamily="34" charset="0"/>
              </a:rPr>
              <a:t>¿Cómo mejorar las habilidades de comunicación?</a:t>
            </a:r>
            <a:endParaRPr lang="es-ES" dirty="0">
              <a:solidFill>
                <a:srgbClr val="0070C0"/>
              </a:solidFill>
            </a:endParaRPr>
          </a:p>
        </p:txBody>
      </p:sp>
      <p:sp>
        <p:nvSpPr>
          <p:cNvPr id="4" name="Rectángulo 3">
            <a:extLst>
              <a:ext uri="{FF2B5EF4-FFF2-40B4-BE49-F238E27FC236}">
                <a16:creationId xmlns:a16="http://schemas.microsoft.com/office/drawing/2014/main" id="{8AAB0393-8F33-45A8-9B01-3EF97F7F038E}"/>
              </a:ext>
            </a:extLst>
          </p:cNvPr>
          <p:cNvSpPr/>
          <p:nvPr/>
        </p:nvSpPr>
        <p:spPr>
          <a:xfrm>
            <a:off x="967334" y="1492751"/>
            <a:ext cx="7626250" cy="1424749"/>
          </a:xfrm>
          <a:prstGeom prst="rect">
            <a:avLst/>
          </a:prstGeom>
        </p:spPr>
        <p:txBody>
          <a:bodyPr wrap="square">
            <a:spAutoFit/>
          </a:bodyPr>
          <a:lstStyle/>
          <a:p>
            <a:pPr marL="342900" lvl="0" indent="-342900">
              <a:lnSpc>
                <a:spcPct val="115000"/>
              </a:lnSpc>
              <a:spcBef>
                <a:spcPts val="100"/>
              </a:spcBef>
              <a:spcAft>
                <a:spcPts val="100"/>
              </a:spcAft>
              <a:buSzPct val="125000"/>
              <a:buBlip>
                <a:blip r:embed="rId3"/>
              </a:buBlip>
              <a:tabLst>
                <a:tab pos="1049020" algn="l"/>
              </a:tabLst>
            </a:pPr>
            <a:r>
              <a:rPr lang="es-ES" dirty="0"/>
              <a:t>Desarrollando la empatía.</a:t>
            </a:r>
          </a:p>
          <a:p>
            <a:pPr marL="342900" lvl="0" indent="-342900">
              <a:lnSpc>
                <a:spcPct val="115000"/>
              </a:lnSpc>
              <a:spcBef>
                <a:spcPts val="100"/>
              </a:spcBef>
              <a:spcAft>
                <a:spcPts val="100"/>
              </a:spcAft>
              <a:buSzPct val="125000"/>
              <a:buBlip>
                <a:blip r:embed="rId3"/>
              </a:buBlip>
              <a:tabLst>
                <a:tab pos="1049020" algn="l"/>
              </a:tabLst>
            </a:pPr>
            <a:r>
              <a:rPr lang="es-ES" dirty="0">
                <a:latin typeface="Calibri" panose="020F0502020204030204" pitchFamily="34" charset="0"/>
                <a:ea typeface="Times New Roman" panose="02020603050405020304" pitchFamily="18" charset="0"/>
                <a:cs typeface="Arial" panose="020B0604020202020204" pitchFamily="34" charset="0"/>
              </a:rPr>
              <a:t>Desarrollando nuestra comunicación oral, tanto la verbal como la no verbal.</a:t>
            </a:r>
          </a:p>
          <a:p>
            <a:pPr marL="342900" lvl="0" indent="-342900">
              <a:lnSpc>
                <a:spcPct val="115000"/>
              </a:lnSpc>
              <a:spcBef>
                <a:spcPts val="100"/>
              </a:spcBef>
              <a:spcAft>
                <a:spcPts val="100"/>
              </a:spcAft>
              <a:buSzPct val="125000"/>
              <a:buBlip>
                <a:blip r:embed="rId3"/>
              </a:buBlip>
              <a:tabLst>
                <a:tab pos="1049020" algn="l"/>
              </a:tabLst>
            </a:pPr>
            <a:r>
              <a:rPr lang="es-ES" dirty="0">
                <a:latin typeface="Calibri" panose="020F0502020204030204" pitchFamily="34" charset="0"/>
                <a:ea typeface="Times New Roman" panose="02020603050405020304" pitchFamily="18" charset="0"/>
                <a:cs typeface="Arial" panose="020B0604020202020204" pitchFamily="34" charset="0"/>
              </a:rPr>
              <a:t>Desarrollando nuestra comunicación escrita.</a:t>
            </a:r>
          </a:p>
          <a:p>
            <a:pPr marL="342900" lvl="0" indent="-342900">
              <a:lnSpc>
                <a:spcPct val="115000"/>
              </a:lnSpc>
              <a:spcBef>
                <a:spcPts val="100"/>
              </a:spcBef>
              <a:spcAft>
                <a:spcPts val="100"/>
              </a:spcAft>
              <a:buSzPct val="125000"/>
              <a:buBlip>
                <a:blip r:embed="rId3"/>
              </a:buBlip>
              <a:tabLst>
                <a:tab pos="1049020" algn="l"/>
              </a:tabLst>
            </a:pPr>
            <a:r>
              <a:rPr lang="es-ES" dirty="0">
                <a:latin typeface="Calibri" panose="020F0502020204030204" pitchFamily="34" charset="0"/>
                <a:ea typeface="Times New Roman" panose="02020603050405020304" pitchFamily="18" charset="0"/>
                <a:cs typeface="Arial" panose="020B0604020202020204" pitchFamily="34" charset="0"/>
              </a:rPr>
              <a:t>Comenzando a hablar en público-</a:t>
            </a:r>
          </a:p>
        </p:txBody>
      </p:sp>
      <p:sp>
        <p:nvSpPr>
          <p:cNvPr id="7" name="Rectángulo 6">
            <a:extLst>
              <a:ext uri="{FF2B5EF4-FFF2-40B4-BE49-F238E27FC236}">
                <a16:creationId xmlns:a16="http://schemas.microsoft.com/office/drawing/2014/main" id="{D33E3B63-DA33-4C0A-AB12-A1DFF6C8B007}"/>
              </a:ext>
            </a:extLst>
          </p:cNvPr>
          <p:cNvSpPr/>
          <p:nvPr/>
        </p:nvSpPr>
        <p:spPr>
          <a:xfrm>
            <a:off x="467544" y="3272052"/>
            <a:ext cx="4426212" cy="400494"/>
          </a:xfrm>
          <a:prstGeom prst="rect">
            <a:avLst/>
          </a:prstGeom>
        </p:spPr>
        <p:txBody>
          <a:bodyPr wrap="none">
            <a:spAutoFit/>
          </a:bodyPr>
          <a:lstStyle/>
          <a:p>
            <a:pPr lvl="0">
              <a:lnSpc>
                <a:spcPct val="115000"/>
              </a:lnSpc>
              <a:spcBef>
                <a:spcPts val="600"/>
              </a:spcBef>
              <a:spcAft>
                <a:spcPts val="0"/>
              </a:spcAft>
            </a:pPr>
            <a:r>
              <a:rPr lang="es-ES" b="1" dirty="0">
                <a:solidFill>
                  <a:srgbClr val="339933"/>
                </a:solidFill>
                <a:latin typeface="MV Boli" panose="02000500030200090000" pitchFamily="2" charset="0"/>
                <a:ea typeface="Calibri" panose="020F0502020204030204" pitchFamily="34" charset="0"/>
                <a:cs typeface="Times New Roman" panose="02020603050405020304" pitchFamily="18" charset="0"/>
              </a:rPr>
              <a:t>E. HABLAR EN PÚBLICO (ORATORIA)</a:t>
            </a: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 name="Imagen 9">
            <a:extLst>
              <a:ext uri="{FF2B5EF4-FFF2-40B4-BE49-F238E27FC236}">
                <a16:creationId xmlns:a16="http://schemas.microsoft.com/office/drawing/2014/main" id="{FA99FE92-CAA7-4094-937C-30A39C344473}"/>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0" y="3847803"/>
            <a:ext cx="2509423" cy="2174334"/>
          </a:xfrm>
          <a:prstGeom prst="rect">
            <a:avLst/>
          </a:prstGeom>
          <a:noFill/>
          <a:ln>
            <a:noFill/>
          </a:ln>
        </p:spPr>
      </p:pic>
      <p:sp>
        <p:nvSpPr>
          <p:cNvPr id="11" name="Rectángulo 10">
            <a:extLst>
              <a:ext uri="{FF2B5EF4-FFF2-40B4-BE49-F238E27FC236}">
                <a16:creationId xmlns:a16="http://schemas.microsoft.com/office/drawing/2014/main" id="{C90C2C10-6DBC-42C0-A71F-5B36A6CD8EAD}"/>
              </a:ext>
            </a:extLst>
          </p:cNvPr>
          <p:cNvSpPr/>
          <p:nvPr/>
        </p:nvSpPr>
        <p:spPr>
          <a:xfrm>
            <a:off x="3079984" y="3909203"/>
            <a:ext cx="5461744" cy="2087495"/>
          </a:xfrm>
          <a:prstGeom prst="rect">
            <a:avLst/>
          </a:prstGeom>
        </p:spPr>
        <p:txBody>
          <a:bodyPr wrap="square">
            <a:spAutoFit/>
          </a:bodyPr>
          <a:lstStyle/>
          <a:p>
            <a:pPr marL="342900" lvl="0" indent="-342900">
              <a:lnSpc>
                <a:spcPct val="115000"/>
              </a:lnSpc>
              <a:spcBef>
                <a:spcPts val="100"/>
              </a:spcBef>
              <a:spcAft>
                <a:spcPts val="100"/>
              </a:spcAft>
              <a:buSzPct val="150000"/>
              <a:buBlip>
                <a:blip r:embed="rId5"/>
              </a:buBlip>
              <a:tabLst>
                <a:tab pos="1049020" algn="l"/>
              </a:tabLst>
            </a:pPr>
            <a:r>
              <a:rPr lang="es-ES" dirty="0"/>
              <a:t>Aceptando que estar nervioso es normal.</a:t>
            </a:r>
          </a:p>
          <a:p>
            <a:pPr marL="342900" lvl="0" indent="-342900">
              <a:lnSpc>
                <a:spcPct val="115000"/>
              </a:lnSpc>
              <a:spcBef>
                <a:spcPts val="100"/>
              </a:spcBef>
              <a:spcAft>
                <a:spcPts val="100"/>
              </a:spcAft>
              <a:buSzPct val="150000"/>
              <a:buBlip>
                <a:blip r:embed="rId5"/>
              </a:buBlip>
              <a:tabLst>
                <a:tab pos="1049020" algn="l"/>
              </a:tabLst>
            </a:pPr>
            <a:r>
              <a:rPr lang="es-ES" dirty="0">
                <a:latin typeface="Calibri" panose="020F0502020204030204" pitchFamily="34" charset="0"/>
                <a:ea typeface="Times New Roman" panose="02020603050405020304" pitchFamily="18" charset="0"/>
                <a:cs typeface="Arial" panose="020B0604020202020204" pitchFamily="34" charset="0"/>
              </a:rPr>
              <a:t>Preparando una presentación.</a:t>
            </a:r>
          </a:p>
          <a:p>
            <a:pPr marL="342900" lvl="0" indent="-342900">
              <a:lnSpc>
                <a:spcPct val="115000"/>
              </a:lnSpc>
              <a:spcBef>
                <a:spcPts val="100"/>
              </a:spcBef>
              <a:spcAft>
                <a:spcPts val="100"/>
              </a:spcAft>
              <a:buSzPct val="150000"/>
              <a:buBlip>
                <a:blip r:embed="rId5"/>
              </a:buBlip>
              <a:tabLst>
                <a:tab pos="1049020" algn="l"/>
              </a:tabLst>
            </a:pPr>
            <a:r>
              <a:rPr lang="es-ES" dirty="0">
                <a:latin typeface="Calibri" panose="020F0502020204030204" pitchFamily="34" charset="0"/>
                <a:ea typeface="Times New Roman" panose="02020603050405020304" pitchFamily="18" charset="0"/>
                <a:cs typeface="Arial" panose="020B0604020202020204" pitchFamily="34" charset="0"/>
              </a:rPr>
              <a:t>Manteniendo nuestro ego a raya.</a:t>
            </a:r>
          </a:p>
          <a:p>
            <a:pPr marL="342900" lvl="0" indent="-342900">
              <a:lnSpc>
                <a:spcPct val="115000"/>
              </a:lnSpc>
              <a:spcBef>
                <a:spcPts val="100"/>
              </a:spcBef>
              <a:spcAft>
                <a:spcPts val="100"/>
              </a:spcAft>
              <a:buSzPct val="150000"/>
              <a:buBlip>
                <a:blip r:embed="rId5"/>
              </a:buBlip>
              <a:tabLst>
                <a:tab pos="1049020" algn="l"/>
              </a:tabLst>
            </a:pPr>
            <a:r>
              <a:rPr lang="es-ES" dirty="0">
                <a:latin typeface="Calibri" panose="020F0502020204030204" pitchFamily="34" charset="0"/>
                <a:ea typeface="Times New Roman" panose="02020603050405020304" pitchFamily="18" charset="0"/>
                <a:cs typeface="Arial" panose="020B0604020202020204" pitchFamily="34" charset="0"/>
              </a:rPr>
              <a:t>Utilizando adecuadamente la comunicación verbal y la no verbal.</a:t>
            </a:r>
          </a:p>
          <a:p>
            <a:pPr marL="342900" lvl="0" indent="-342900">
              <a:lnSpc>
                <a:spcPct val="115000"/>
              </a:lnSpc>
              <a:spcBef>
                <a:spcPts val="100"/>
              </a:spcBef>
              <a:spcAft>
                <a:spcPts val="100"/>
              </a:spcAft>
              <a:buSzPct val="150000"/>
              <a:buBlip>
                <a:blip r:embed="rId5"/>
              </a:buBlip>
              <a:tabLst>
                <a:tab pos="1049020" algn="l"/>
              </a:tabLst>
            </a:pPr>
            <a:r>
              <a:rPr lang="es-ES" dirty="0">
                <a:latin typeface="Calibri" panose="020F0502020204030204" pitchFamily="34" charset="0"/>
                <a:ea typeface="Times New Roman" panose="02020603050405020304" pitchFamily="18" charset="0"/>
                <a:cs typeface="Arial" panose="020B0604020202020204" pitchFamily="34" charset="0"/>
              </a:rPr>
              <a:t>Ensayando mucho.</a:t>
            </a:r>
          </a:p>
        </p:txBody>
      </p:sp>
    </p:spTree>
    <p:extLst>
      <p:ext uri="{BB962C8B-B14F-4D97-AF65-F5344CB8AC3E}">
        <p14:creationId xmlns:p14="http://schemas.microsoft.com/office/powerpoint/2010/main" val="10750267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4E3021-1DBA-D261-BC6B-4390E61E81A9}"/>
            </a:ext>
          </a:extLst>
        </p:cNvPr>
        <p:cNvGrpSpPr/>
        <p:nvPr/>
      </p:nvGrpSpPr>
      <p:grpSpPr>
        <a:xfrm>
          <a:off x="0" y="0"/>
          <a:ext cx="0" cy="0"/>
          <a:chOff x="0" y="0"/>
          <a:chExt cx="0" cy="0"/>
        </a:xfrm>
      </p:grpSpPr>
      <p:sp>
        <p:nvSpPr>
          <p:cNvPr id="6" name="3 CuadroTexto">
            <a:extLst>
              <a:ext uri="{FF2B5EF4-FFF2-40B4-BE49-F238E27FC236}">
                <a16:creationId xmlns:a16="http://schemas.microsoft.com/office/drawing/2014/main" id="{409E0FEE-6EBC-9E4A-AC5F-F9D25DC0AAAC}"/>
              </a:ext>
            </a:extLst>
          </p:cNvPr>
          <p:cNvSpPr txBox="1"/>
          <p:nvPr/>
        </p:nvSpPr>
        <p:spPr>
          <a:xfrm>
            <a:off x="0" y="214290"/>
            <a:ext cx="8786842" cy="276999"/>
          </a:xfrm>
          <a:prstGeom prst="rect">
            <a:avLst/>
          </a:prstGeom>
          <a:solidFill>
            <a:srgbClr val="339933"/>
          </a:solidFill>
        </p:spPr>
        <p:txBody>
          <a:bodyPr wrap="square" rtlCol="0">
            <a:spAutoFit/>
          </a:bodyPr>
          <a:lstStyle/>
          <a:p>
            <a:pPr algn="r"/>
            <a:r>
              <a:rPr lang="es-ES" sz="1200" b="1" dirty="0">
                <a:solidFill>
                  <a:schemeClr val="bg1"/>
                </a:solidFill>
                <a:effectLst>
                  <a:outerShdw blurRad="38100" dist="38100" dir="2700000" algn="tl">
                    <a:srgbClr val="000000">
                      <a:alpha val="43137"/>
                    </a:srgbClr>
                  </a:outerShdw>
                </a:effectLst>
                <a:latin typeface="MV Boli" pitchFamily="2" charset="0"/>
                <a:cs typeface="MV Boli" pitchFamily="2" charset="0"/>
              </a:rPr>
              <a:t>Unidad 7 – Espíritu emprendedor    </a:t>
            </a:r>
          </a:p>
        </p:txBody>
      </p:sp>
      <p:sp>
        <p:nvSpPr>
          <p:cNvPr id="2" name="Rectángulo 1">
            <a:extLst>
              <a:ext uri="{FF2B5EF4-FFF2-40B4-BE49-F238E27FC236}">
                <a16:creationId xmlns:a16="http://schemas.microsoft.com/office/drawing/2014/main" id="{47BA01FC-B489-46E6-BEE7-C328B27461A9}"/>
              </a:ext>
            </a:extLst>
          </p:cNvPr>
          <p:cNvSpPr/>
          <p:nvPr/>
        </p:nvSpPr>
        <p:spPr>
          <a:xfrm>
            <a:off x="539552" y="979346"/>
            <a:ext cx="2098651" cy="400494"/>
          </a:xfrm>
          <a:prstGeom prst="rect">
            <a:avLst/>
          </a:prstGeom>
        </p:spPr>
        <p:txBody>
          <a:bodyPr wrap="none">
            <a:spAutoFit/>
          </a:bodyPr>
          <a:lstStyle/>
          <a:p>
            <a:pPr lvl="0">
              <a:lnSpc>
                <a:spcPct val="115000"/>
              </a:lnSpc>
              <a:spcAft>
                <a:spcPts val="0"/>
              </a:spcAft>
            </a:pPr>
            <a:r>
              <a:rPr lang="es-ES" b="1" dirty="0">
                <a:solidFill>
                  <a:srgbClr val="339933"/>
                </a:solidFill>
                <a:latin typeface="MV Boli" panose="02000500030200090000" pitchFamily="2" charset="0"/>
              </a:rPr>
              <a:t>F. ASERTIVIDAD </a:t>
            </a:r>
            <a:endParaRPr lang="es-ES" dirty="0">
              <a:effectLst/>
            </a:endParaRPr>
          </a:p>
        </p:txBody>
      </p:sp>
      <p:pic>
        <p:nvPicPr>
          <p:cNvPr id="7" name="Imagen 6" descr="La asertividad. | Aprende a correr">
            <a:extLst>
              <a:ext uri="{FF2B5EF4-FFF2-40B4-BE49-F238E27FC236}">
                <a16:creationId xmlns:a16="http://schemas.microsoft.com/office/drawing/2014/main" id="{655E7396-08C2-495F-8F97-3F535FAFA76C}"/>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013176"/>
            <a:ext cx="3744416" cy="1368152"/>
          </a:xfrm>
          <a:prstGeom prst="rect">
            <a:avLst/>
          </a:prstGeom>
          <a:noFill/>
          <a:ln>
            <a:noFill/>
          </a:ln>
        </p:spPr>
      </p:pic>
      <p:sp>
        <p:nvSpPr>
          <p:cNvPr id="9" name="4 CuadroTexto">
            <a:extLst>
              <a:ext uri="{FF2B5EF4-FFF2-40B4-BE49-F238E27FC236}">
                <a16:creationId xmlns:a16="http://schemas.microsoft.com/office/drawing/2014/main" id="{24258BE7-D1B4-4FD1-BF4D-BADB39F846EC}"/>
              </a:ext>
            </a:extLst>
          </p:cNvPr>
          <p:cNvSpPr txBox="1"/>
          <p:nvPr/>
        </p:nvSpPr>
        <p:spPr>
          <a:xfrm>
            <a:off x="357158" y="6381328"/>
            <a:ext cx="8786842" cy="276999"/>
          </a:xfrm>
          <a:prstGeom prst="rect">
            <a:avLst/>
          </a:prstGeom>
          <a:solidFill>
            <a:srgbClr val="339933"/>
          </a:solidFill>
        </p:spPr>
        <p:txBody>
          <a:bodyPr wrap="square" rtlCol="0">
            <a:spAutoFit/>
          </a:bodyPr>
          <a:lstStyle/>
          <a:p>
            <a:r>
              <a:rPr lang="es-ES" sz="1200" b="1" dirty="0">
                <a:solidFill>
                  <a:schemeClr val="bg1"/>
                </a:solidFill>
                <a:effectLst>
                  <a:outerShdw blurRad="38100" dist="38100" dir="2700000" algn="tl">
                    <a:srgbClr val="000000">
                      <a:alpha val="43137"/>
                    </a:srgbClr>
                  </a:outerShdw>
                </a:effectLst>
                <a:latin typeface="MV Boli" pitchFamily="2" charset="0"/>
                <a:cs typeface="MV Boli" pitchFamily="2" charset="0"/>
              </a:rPr>
              <a:t>ECE 4º ESO                       </a:t>
            </a:r>
          </a:p>
        </p:txBody>
      </p:sp>
      <p:pic>
        <p:nvPicPr>
          <p:cNvPr id="10" name="Picture 6" descr="Ilustración del concepto de inversión vector gratuito">
            <a:extLst>
              <a:ext uri="{FF2B5EF4-FFF2-40B4-BE49-F238E27FC236}">
                <a16:creationId xmlns:a16="http://schemas.microsoft.com/office/drawing/2014/main" id="{5D64181C-43B4-4191-A780-622D034EFA7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58148" y="5693024"/>
            <a:ext cx="1158326" cy="1158326"/>
          </a:xfrm>
          <a:prstGeom prst="rect">
            <a:avLst/>
          </a:prstGeom>
          <a:noFill/>
          <a:extLst>
            <a:ext uri="{909E8E84-426E-40DD-AFC4-6F175D3DCCD1}">
              <a14:hiddenFill xmlns:a14="http://schemas.microsoft.com/office/drawing/2010/main">
                <a:solidFill>
                  <a:srgbClr val="FFFFFF"/>
                </a:solidFill>
              </a14:hiddenFill>
            </a:ext>
          </a:extLst>
        </p:spPr>
      </p:pic>
      <p:sp>
        <p:nvSpPr>
          <p:cNvPr id="3" name="Rectángulo 2">
            <a:extLst>
              <a:ext uri="{FF2B5EF4-FFF2-40B4-BE49-F238E27FC236}">
                <a16:creationId xmlns:a16="http://schemas.microsoft.com/office/drawing/2014/main" id="{77B3C638-E68D-42CB-A2E8-717F828F2863}"/>
              </a:ext>
            </a:extLst>
          </p:cNvPr>
          <p:cNvSpPr/>
          <p:nvPr/>
        </p:nvSpPr>
        <p:spPr>
          <a:xfrm>
            <a:off x="539552" y="1553516"/>
            <a:ext cx="7992888" cy="710707"/>
          </a:xfrm>
          <a:prstGeom prst="rect">
            <a:avLst/>
          </a:prstGeom>
        </p:spPr>
        <p:txBody>
          <a:bodyPr wrap="square">
            <a:spAutoFit/>
          </a:bodyPr>
          <a:lstStyle/>
          <a:p>
            <a:pPr algn="just">
              <a:lnSpc>
                <a:spcPct val="115000"/>
              </a:lnSpc>
              <a:spcAft>
                <a:spcPts val="0"/>
              </a:spcAft>
            </a:pPr>
            <a:r>
              <a:rPr lang="es-ES" dirty="0">
                <a:latin typeface="Calibri" panose="020F0502020204030204" pitchFamily="34" charset="0"/>
                <a:ea typeface="Calibri" panose="020F0502020204030204" pitchFamily="34" charset="0"/>
                <a:cs typeface="Times New Roman" panose="02020603050405020304" pitchFamily="18" charset="0"/>
              </a:rPr>
              <a:t>Es la capacidad de expresar lo que queremos y defender nuestros puntos de vista sin que otras personas se sientan ofendidos.</a:t>
            </a: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Rectángulo 10">
            <a:extLst>
              <a:ext uri="{FF2B5EF4-FFF2-40B4-BE49-F238E27FC236}">
                <a16:creationId xmlns:a16="http://schemas.microsoft.com/office/drawing/2014/main" id="{9A9A85C0-184D-4FC6-A1D6-236F62D3352E}"/>
              </a:ext>
            </a:extLst>
          </p:cNvPr>
          <p:cNvSpPr/>
          <p:nvPr/>
        </p:nvSpPr>
        <p:spPr>
          <a:xfrm>
            <a:off x="522779" y="2526411"/>
            <a:ext cx="6552728" cy="369332"/>
          </a:xfrm>
          <a:prstGeom prst="rect">
            <a:avLst/>
          </a:prstGeom>
        </p:spPr>
        <p:txBody>
          <a:bodyPr wrap="square">
            <a:spAutoFit/>
          </a:bodyPr>
          <a:lstStyle/>
          <a:p>
            <a:r>
              <a:rPr lang="es-ES" b="1" dirty="0">
                <a:solidFill>
                  <a:srgbClr val="0070C0"/>
                </a:solidFill>
                <a:latin typeface="MV Boli" panose="02000500030200090000" pitchFamily="2" charset="0"/>
              </a:rPr>
              <a:t>Consejos para desarrollar la asertividad</a:t>
            </a:r>
            <a:endParaRPr lang="es-ES" dirty="0">
              <a:solidFill>
                <a:srgbClr val="0070C0"/>
              </a:solidFill>
            </a:endParaRPr>
          </a:p>
        </p:txBody>
      </p:sp>
      <p:sp>
        <p:nvSpPr>
          <p:cNvPr id="5" name="Rectángulo 4">
            <a:extLst>
              <a:ext uri="{FF2B5EF4-FFF2-40B4-BE49-F238E27FC236}">
                <a16:creationId xmlns:a16="http://schemas.microsoft.com/office/drawing/2014/main" id="{7A54B241-7CDD-4125-B88D-1CE3535B87F2}"/>
              </a:ext>
            </a:extLst>
          </p:cNvPr>
          <p:cNvSpPr/>
          <p:nvPr/>
        </p:nvSpPr>
        <p:spPr>
          <a:xfrm>
            <a:off x="1621430" y="3056525"/>
            <a:ext cx="5688632" cy="1578637"/>
          </a:xfrm>
          <a:prstGeom prst="rect">
            <a:avLst/>
          </a:prstGeom>
        </p:spPr>
        <p:txBody>
          <a:bodyPr wrap="square">
            <a:spAutoFit/>
          </a:bodyPr>
          <a:lstStyle/>
          <a:p>
            <a:pPr marL="342900" lvl="0" indent="-342900" algn="just">
              <a:lnSpc>
                <a:spcPct val="115000"/>
              </a:lnSpc>
              <a:spcAft>
                <a:spcPts val="0"/>
              </a:spcAft>
              <a:buSzPct val="125000"/>
              <a:buFont typeface="Symbol" panose="05050102010706020507" pitchFamily="18" charset="2"/>
              <a:buBlip>
                <a:blip r:embed="rId4"/>
              </a:buBlip>
            </a:pPr>
            <a:r>
              <a:rPr lang="es-ES" dirty="0">
                <a:ea typeface="Times New Roman" panose="02020603050405020304" pitchFamily="18" charset="0"/>
                <a:cs typeface="Arial" panose="020B0604020202020204" pitchFamily="34" charset="0"/>
              </a:rPr>
              <a:t>Saber decir no.</a:t>
            </a:r>
          </a:p>
          <a:p>
            <a:pPr marL="342900" lvl="0" indent="-342900" algn="just">
              <a:lnSpc>
                <a:spcPct val="115000"/>
              </a:lnSpc>
              <a:spcBef>
                <a:spcPts val="600"/>
              </a:spcBef>
              <a:spcAft>
                <a:spcPts val="0"/>
              </a:spcAft>
              <a:buSzPct val="125000"/>
              <a:buFont typeface="Symbol" panose="05050102010706020507" pitchFamily="18" charset="2"/>
              <a:buBlip>
                <a:blip r:embed="rId4"/>
              </a:buBlip>
            </a:pPr>
            <a:r>
              <a:rPr lang="es-ES" dirty="0">
                <a:ea typeface="Times New Roman" panose="02020603050405020304" pitchFamily="18" charset="0"/>
                <a:cs typeface="Arial" panose="020B0604020202020204" pitchFamily="34" charset="0"/>
              </a:rPr>
              <a:t>No asumir que la gente sabe lo que piensas.</a:t>
            </a:r>
          </a:p>
          <a:p>
            <a:pPr marL="342900" lvl="0" indent="-342900" algn="just">
              <a:lnSpc>
                <a:spcPct val="115000"/>
              </a:lnSpc>
              <a:spcBef>
                <a:spcPts val="600"/>
              </a:spcBef>
              <a:spcAft>
                <a:spcPts val="0"/>
              </a:spcAft>
              <a:buSzPct val="125000"/>
              <a:buFont typeface="Symbol" panose="05050102010706020507" pitchFamily="18" charset="2"/>
              <a:buBlip>
                <a:blip r:embed="rId4"/>
              </a:buBlip>
            </a:pPr>
            <a:r>
              <a:rPr lang="es-ES" dirty="0">
                <a:ea typeface="Times New Roman" panose="02020603050405020304" pitchFamily="18" charset="0"/>
                <a:cs typeface="Arial" panose="020B0604020202020204" pitchFamily="34" charset="0"/>
              </a:rPr>
              <a:t>Si tienes una queja, refiere los hechos sin juzgar.</a:t>
            </a:r>
          </a:p>
          <a:p>
            <a:pPr marL="342900" lvl="0" indent="-342900" algn="just">
              <a:lnSpc>
                <a:spcPct val="115000"/>
              </a:lnSpc>
              <a:spcBef>
                <a:spcPts val="600"/>
              </a:spcBef>
              <a:spcAft>
                <a:spcPts val="0"/>
              </a:spcAft>
              <a:buSzPct val="125000"/>
              <a:buFont typeface="Symbol" panose="05050102010706020507" pitchFamily="18" charset="2"/>
              <a:buBlip>
                <a:blip r:embed="rId4"/>
              </a:buBlip>
            </a:pPr>
            <a:r>
              <a:rPr lang="es-ES" dirty="0">
                <a:ea typeface="Times New Roman" panose="02020603050405020304" pitchFamily="18" charset="0"/>
                <a:cs typeface="Arial" panose="020B0604020202020204" pitchFamily="34" charset="0"/>
              </a:rPr>
              <a:t>Habla desde el yo y no desde el tú.</a:t>
            </a:r>
          </a:p>
        </p:txBody>
      </p:sp>
      <p:sp>
        <p:nvSpPr>
          <p:cNvPr id="12" name="Rectángulo 11">
            <a:extLst>
              <a:ext uri="{FF2B5EF4-FFF2-40B4-BE49-F238E27FC236}">
                <a16:creationId xmlns:a16="http://schemas.microsoft.com/office/drawing/2014/main" id="{CF3AB91E-2EB8-4639-A0F2-C4339E0B97B4}"/>
              </a:ext>
            </a:extLst>
          </p:cNvPr>
          <p:cNvSpPr/>
          <p:nvPr/>
        </p:nvSpPr>
        <p:spPr>
          <a:xfrm>
            <a:off x="3319686" y="4784350"/>
            <a:ext cx="5212753" cy="1029256"/>
          </a:xfrm>
          <a:prstGeom prst="rect">
            <a:avLst/>
          </a:prstGeom>
        </p:spPr>
        <p:txBody>
          <a:bodyPr wrap="square">
            <a:spAutoFit/>
          </a:bodyPr>
          <a:lstStyle/>
          <a:p>
            <a:pPr marL="342900" lvl="0" indent="-342900" algn="just">
              <a:lnSpc>
                <a:spcPct val="115000"/>
              </a:lnSpc>
              <a:spcBef>
                <a:spcPts val="600"/>
              </a:spcBef>
              <a:spcAft>
                <a:spcPts val="0"/>
              </a:spcAft>
              <a:buSzPct val="125000"/>
              <a:buFont typeface="Symbol" panose="05050102010706020507" pitchFamily="18" charset="2"/>
              <a:buBlip>
                <a:blip r:embed="rId4"/>
              </a:buBlip>
            </a:pPr>
            <a:r>
              <a:rPr lang="es-ES" dirty="0">
                <a:ea typeface="Times New Roman" panose="02020603050405020304" pitchFamily="18" charset="0"/>
                <a:cs typeface="Arial" panose="020B0604020202020204" pitchFamily="34" charset="0"/>
              </a:rPr>
              <a:t>Añade lo que necesitas de la otra persona, ofrece una solución. Una opción es seguir la </a:t>
            </a:r>
            <a:r>
              <a:rPr lang="es-ES" b="1" dirty="0">
                <a:ea typeface="Times New Roman" panose="02020603050405020304" pitchFamily="18" charset="0"/>
                <a:cs typeface="Arial" panose="020B0604020202020204" pitchFamily="34" charset="0"/>
              </a:rPr>
              <a:t>estrategia XYZ. </a:t>
            </a:r>
            <a:endParaRPr lang="es-ES" dirty="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82345922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4E3021-1DBA-D261-BC6B-4390E61E81A9}"/>
            </a:ext>
          </a:extLst>
        </p:cNvPr>
        <p:cNvGrpSpPr/>
        <p:nvPr/>
      </p:nvGrpSpPr>
      <p:grpSpPr>
        <a:xfrm>
          <a:off x="0" y="0"/>
          <a:ext cx="0" cy="0"/>
          <a:chOff x="0" y="0"/>
          <a:chExt cx="0" cy="0"/>
        </a:xfrm>
      </p:grpSpPr>
      <p:sp>
        <p:nvSpPr>
          <p:cNvPr id="6" name="3 CuadroTexto">
            <a:extLst>
              <a:ext uri="{FF2B5EF4-FFF2-40B4-BE49-F238E27FC236}">
                <a16:creationId xmlns:a16="http://schemas.microsoft.com/office/drawing/2014/main" id="{409E0FEE-6EBC-9E4A-AC5F-F9D25DC0AAAC}"/>
              </a:ext>
            </a:extLst>
          </p:cNvPr>
          <p:cNvSpPr txBox="1"/>
          <p:nvPr/>
        </p:nvSpPr>
        <p:spPr>
          <a:xfrm>
            <a:off x="0" y="214290"/>
            <a:ext cx="8786842" cy="276999"/>
          </a:xfrm>
          <a:prstGeom prst="rect">
            <a:avLst/>
          </a:prstGeom>
          <a:solidFill>
            <a:srgbClr val="339933"/>
          </a:solidFill>
        </p:spPr>
        <p:txBody>
          <a:bodyPr wrap="square" rtlCol="0">
            <a:spAutoFit/>
          </a:bodyPr>
          <a:lstStyle/>
          <a:p>
            <a:pPr algn="r"/>
            <a:r>
              <a:rPr lang="es-ES" sz="1200" b="1" dirty="0">
                <a:solidFill>
                  <a:schemeClr val="bg1"/>
                </a:solidFill>
                <a:effectLst>
                  <a:outerShdw blurRad="38100" dist="38100" dir="2700000" algn="tl">
                    <a:srgbClr val="000000">
                      <a:alpha val="43137"/>
                    </a:srgbClr>
                  </a:outerShdw>
                </a:effectLst>
                <a:latin typeface="MV Boli" pitchFamily="2" charset="0"/>
                <a:cs typeface="MV Boli" pitchFamily="2" charset="0"/>
              </a:rPr>
              <a:t>Unidad 7 – Espíritu emprendedor    </a:t>
            </a:r>
          </a:p>
        </p:txBody>
      </p:sp>
      <p:sp>
        <p:nvSpPr>
          <p:cNvPr id="8" name="4 CuadroTexto">
            <a:extLst>
              <a:ext uri="{FF2B5EF4-FFF2-40B4-BE49-F238E27FC236}">
                <a16:creationId xmlns:a16="http://schemas.microsoft.com/office/drawing/2014/main" id="{F2C68B77-B14C-4115-23EC-48960816C50C}"/>
              </a:ext>
            </a:extLst>
          </p:cNvPr>
          <p:cNvSpPr txBox="1"/>
          <p:nvPr/>
        </p:nvSpPr>
        <p:spPr>
          <a:xfrm>
            <a:off x="357158" y="6381328"/>
            <a:ext cx="8786842" cy="276999"/>
          </a:xfrm>
          <a:prstGeom prst="rect">
            <a:avLst/>
          </a:prstGeom>
          <a:solidFill>
            <a:srgbClr val="339933"/>
          </a:solidFill>
        </p:spPr>
        <p:txBody>
          <a:bodyPr wrap="square" rtlCol="0">
            <a:spAutoFit/>
          </a:bodyPr>
          <a:lstStyle/>
          <a:p>
            <a:r>
              <a:rPr lang="es-ES" sz="1200" b="1" dirty="0">
                <a:solidFill>
                  <a:schemeClr val="bg1"/>
                </a:solidFill>
                <a:effectLst>
                  <a:outerShdw blurRad="38100" dist="38100" dir="2700000" algn="tl">
                    <a:srgbClr val="000000">
                      <a:alpha val="43137"/>
                    </a:srgbClr>
                  </a:outerShdw>
                </a:effectLst>
                <a:latin typeface="MV Boli" pitchFamily="2" charset="0"/>
                <a:cs typeface="MV Boli" pitchFamily="2" charset="0"/>
              </a:rPr>
              <a:t>ECE 4º ESO                       </a:t>
            </a:r>
          </a:p>
        </p:txBody>
      </p:sp>
      <p:pic>
        <p:nvPicPr>
          <p:cNvPr id="63" name="Picture 6" descr="Ilustración del concepto de inversión vector gratuito">
            <a:extLst>
              <a:ext uri="{FF2B5EF4-FFF2-40B4-BE49-F238E27FC236}">
                <a16:creationId xmlns:a16="http://schemas.microsoft.com/office/drawing/2014/main" id="{DB6ACDA1-23C0-51B8-759E-E13DA2A300A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58148" y="5693024"/>
            <a:ext cx="1158326" cy="1158326"/>
          </a:xfrm>
          <a:prstGeom prst="rect">
            <a:avLst/>
          </a:prstGeom>
          <a:noFill/>
          <a:extLst>
            <a:ext uri="{909E8E84-426E-40DD-AFC4-6F175D3DCCD1}">
              <a14:hiddenFill xmlns:a14="http://schemas.microsoft.com/office/drawing/2010/main">
                <a:solidFill>
                  <a:srgbClr val="FFFFFF"/>
                </a:solidFill>
              </a14:hiddenFill>
            </a:ext>
          </a:extLst>
        </p:spPr>
      </p:pic>
      <p:sp>
        <p:nvSpPr>
          <p:cNvPr id="3" name="Rectángulo 2">
            <a:extLst>
              <a:ext uri="{FF2B5EF4-FFF2-40B4-BE49-F238E27FC236}">
                <a16:creationId xmlns:a16="http://schemas.microsoft.com/office/drawing/2014/main" id="{8DFCC68A-4A1D-4BB4-8362-D609FEA5C99E}"/>
              </a:ext>
            </a:extLst>
          </p:cNvPr>
          <p:cNvSpPr/>
          <p:nvPr/>
        </p:nvSpPr>
        <p:spPr>
          <a:xfrm>
            <a:off x="613000" y="4852323"/>
            <a:ext cx="7847431" cy="1037592"/>
          </a:xfrm>
          <a:prstGeom prst="rect">
            <a:avLst/>
          </a:prstGeom>
        </p:spPr>
        <p:txBody>
          <a:bodyPr wrap="square">
            <a:spAutoFit/>
          </a:bodyPr>
          <a:lstStyle/>
          <a:p>
            <a:pPr lvl="0" algn="just">
              <a:lnSpc>
                <a:spcPct val="115000"/>
              </a:lnSpc>
              <a:spcBef>
                <a:spcPts val="600"/>
              </a:spcBef>
              <a:spcAft>
                <a:spcPts val="0"/>
              </a:spcAft>
              <a:buSzPct val="125000"/>
            </a:pPr>
            <a:r>
              <a:rPr lang="es-ES" dirty="0">
                <a:latin typeface="Ink Free" panose="03080402000500000000" pitchFamily="66" charset="0"/>
                <a:ea typeface="Times New Roman" panose="02020603050405020304" pitchFamily="18" charset="0"/>
                <a:cs typeface="Arial" panose="020B0604020202020204" pitchFamily="34" charset="0"/>
              </a:rPr>
              <a:t>Por ejemplo, “cuando llegas tarde como hoy (conducta), siento que no aprecias mi tiempo (sentimiento), me gustaría que fueras puntual o que me avisaras si llegas tarde (solución)”.</a:t>
            </a:r>
          </a:p>
        </p:txBody>
      </p:sp>
      <p:sp>
        <p:nvSpPr>
          <p:cNvPr id="4" name="Rectángulo 3">
            <a:extLst>
              <a:ext uri="{FF2B5EF4-FFF2-40B4-BE49-F238E27FC236}">
                <a16:creationId xmlns:a16="http://schemas.microsoft.com/office/drawing/2014/main" id="{0F3DC031-8B45-4094-BB31-3398182371BD}"/>
              </a:ext>
            </a:extLst>
          </p:cNvPr>
          <p:cNvSpPr/>
          <p:nvPr/>
        </p:nvSpPr>
        <p:spPr>
          <a:xfrm>
            <a:off x="611560" y="934567"/>
            <a:ext cx="7704856" cy="646331"/>
          </a:xfrm>
          <a:prstGeom prst="rect">
            <a:avLst/>
          </a:prstGeom>
        </p:spPr>
        <p:txBody>
          <a:bodyPr wrap="square">
            <a:spAutoFit/>
          </a:bodyPr>
          <a:lstStyle/>
          <a:p>
            <a:r>
              <a:rPr lang="es-ES" b="1" dirty="0">
                <a:highlight>
                  <a:srgbClr val="FFFF00"/>
                </a:highlight>
                <a:ea typeface="Times New Roman" panose="02020603050405020304" pitchFamily="18" charset="0"/>
                <a:cs typeface="Arial" panose="020B0604020202020204" pitchFamily="34" charset="0"/>
              </a:rPr>
              <a:t>Estrategia XYZ: </a:t>
            </a:r>
            <a:r>
              <a:rPr lang="es-ES" dirty="0">
                <a:ea typeface="Times New Roman" panose="02020603050405020304" pitchFamily="18" charset="0"/>
                <a:cs typeface="Arial" panose="020B0604020202020204" pitchFamily="34" charset="0"/>
              </a:rPr>
              <a:t>“cuando haces X (conducta o hecho), me haces sentir Y (sentimiento), y me hubiera gustado que hicieras Z (solución)”. </a:t>
            </a:r>
            <a:endParaRPr lang="es-ES" dirty="0"/>
          </a:p>
        </p:txBody>
      </p:sp>
      <p:pic>
        <p:nvPicPr>
          <p:cNvPr id="4098" name="Picture 2" descr="Vectores e ilustraciones de Estrategia para descargar gratis | Freepik">
            <a:extLst>
              <a:ext uri="{FF2B5EF4-FFF2-40B4-BE49-F238E27FC236}">
                <a16:creationId xmlns:a16="http://schemas.microsoft.com/office/drawing/2014/main" id="{80A4DB4E-7B42-4D16-B0F3-CCFF0944A3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39752" y="1751892"/>
            <a:ext cx="4623870" cy="3080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78841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4E3021-1DBA-D261-BC6B-4390E61E81A9}"/>
            </a:ext>
          </a:extLst>
        </p:cNvPr>
        <p:cNvGrpSpPr/>
        <p:nvPr/>
      </p:nvGrpSpPr>
      <p:grpSpPr>
        <a:xfrm>
          <a:off x="0" y="0"/>
          <a:ext cx="0" cy="0"/>
          <a:chOff x="0" y="0"/>
          <a:chExt cx="0" cy="0"/>
        </a:xfrm>
      </p:grpSpPr>
      <p:sp>
        <p:nvSpPr>
          <p:cNvPr id="6" name="3 CuadroTexto">
            <a:extLst>
              <a:ext uri="{FF2B5EF4-FFF2-40B4-BE49-F238E27FC236}">
                <a16:creationId xmlns:a16="http://schemas.microsoft.com/office/drawing/2014/main" id="{409E0FEE-6EBC-9E4A-AC5F-F9D25DC0AAAC}"/>
              </a:ext>
            </a:extLst>
          </p:cNvPr>
          <p:cNvSpPr txBox="1"/>
          <p:nvPr/>
        </p:nvSpPr>
        <p:spPr>
          <a:xfrm>
            <a:off x="0" y="214290"/>
            <a:ext cx="8786842" cy="276999"/>
          </a:xfrm>
          <a:prstGeom prst="rect">
            <a:avLst/>
          </a:prstGeom>
          <a:solidFill>
            <a:srgbClr val="339933"/>
          </a:solidFill>
        </p:spPr>
        <p:txBody>
          <a:bodyPr wrap="square" rtlCol="0">
            <a:spAutoFit/>
          </a:bodyPr>
          <a:lstStyle/>
          <a:p>
            <a:pPr algn="r"/>
            <a:r>
              <a:rPr lang="es-ES" sz="1200" b="1" dirty="0">
                <a:solidFill>
                  <a:schemeClr val="bg1"/>
                </a:solidFill>
                <a:effectLst>
                  <a:outerShdw blurRad="38100" dist="38100" dir="2700000" algn="tl">
                    <a:srgbClr val="000000">
                      <a:alpha val="43137"/>
                    </a:srgbClr>
                  </a:outerShdw>
                </a:effectLst>
                <a:latin typeface="MV Boli" pitchFamily="2" charset="0"/>
                <a:cs typeface="MV Boli" pitchFamily="2" charset="0"/>
              </a:rPr>
              <a:t>Unidad 7 – Espíritu emprendedor    </a:t>
            </a:r>
          </a:p>
        </p:txBody>
      </p:sp>
      <p:sp>
        <p:nvSpPr>
          <p:cNvPr id="8" name="4 CuadroTexto">
            <a:extLst>
              <a:ext uri="{FF2B5EF4-FFF2-40B4-BE49-F238E27FC236}">
                <a16:creationId xmlns:a16="http://schemas.microsoft.com/office/drawing/2014/main" id="{F2C68B77-B14C-4115-23EC-48960816C50C}"/>
              </a:ext>
            </a:extLst>
          </p:cNvPr>
          <p:cNvSpPr txBox="1"/>
          <p:nvPr/>
        </p:nvSpPr>
        <p:spPr>
          <a:xfrm>
            <a:off x="357158" y="6381328"/>
            <a:ext cx="8786842" cy="276999"/>
          </a:xfrm>
          <a:prstGeom prst="rect">
            <a:avLst/>
          </a:prstGeom>
          <a:solidFill>
            <a:srgbClr val="339933"/>
          </a:solidFill>
        </p:spPr>
        <p:txBody>
          <a:bodyPr wrap="square" rtlCol="0">
            <a:spAutoFit/>
          </a:bodyPr>
          <a:lstStyle/>
          <a:p>
            <a:r>
              <a:rPr lang="es-ES" sz="1200" b="1" dirty="0">
                <a:solidFill>
                  <a:schemeClr val="bg1"/>
                </a:solidFill>
                <a:effectLst>
                  <a:outerShdw blurRad="38100" dist="38100" dir="2700000" algn="tl">
                    <a:srgbClr val="000000">
                      <a:alpha val="43137"/>
                    </a:srgbClr>
                  </a:outerShdw>
                </a:effectLst>
                <a:latin typeface="MV Boli" pitchFamily="2" charset="0"/>
                <a:cs typeface="MV Boli" pitchFamily="2" charset="0"/>
              </a:rPr>
              <a:t>ECE 4º ESO                       </a:t>
            </a:r>
          </a:p>
        </p:txBody>
      </p:sp>
      <p:pic>
        <p:nvPicPr>
          <p:cNvPr id="63" name="Picture 6" descr="Ilustración del concepto de inversión vector gratuito">
            <a:extLst>
              <a:ext uri="{FF2B5EF4-FFF2-40B4-BE49-F238E27FC236}">
                <a16:creationId xmlns:a16="http://schemas.microsoft.com/office/drawing/2014/main" id="{DB6ACDA1-23C0-51B8-759E-E13DA2A300A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58148" y="5693024"/>
            <a:ext cx="1158326" cy="1158326"/>
          </a:xfrm>
          <a:prstGeom prst="rect">
            <a:avLst/>
          </a:prstGeom>
          <a:noFill/>
          <a:extLst>
            <a:ext uri="{909E8E84-426E-40DD-AFC4-6F175D3DCCD1}">
              <a14:hiddenFill xmlns:a14="http://schemas.microsoft.com/office/drawing/2010/main">
                <a:solidFill>
                  <a:srgbClr val="FFFFFF"/>
                </a:solidFill>
              </a14:hiddenFill>
            </a:ext>
          </a:extLst>
        </p:spPr>
      </p:pic>
      <p:sp>
        <p:nvSpPr>
          <p:cNvPr id="2" name="Rectángulo 1">
            <a:extLst>
              <a:ext uri="{FF2B5EF4-FFF2-40B4-BE49-F238E27FC236}">
                <a16:creationId xmlns:a16="http://schemas.microsoft.com/office/drawing/2014/main" id="{9222142E-47E9-46C1-BCF6-E57BFDB210FD}"/>
              </a:ext>
            </a:extLst>
          </p:cNvPr>
          <p:cNvSpPr/>
          <p:nvPr/>
        </p:nvSpPr>
        <p:spPr>
          <a:xfrm>
            <a:off x="547496" y="908720"/>
            <a:ext cx="3845925" cy="400494"/>
          </a:xfrm>
          <a:prstGeom prst="rect">
            <a:avLst/>
          </a:prstGeom>
        </p:spPr>
        <p:txBody>
          <a:bodyPr wrap="none">
            <a:spAutoFit/>
          </a:bodyPr>
          <a:lstStyle/>
          <a:p>
            <a:pPr lvl="0">
              <a:lnSpc>
                <a:spcPct val="115000"/>
              </a:lnSpc>
              <a:spcAft>
                <a:spcPts val="0"/>
              </a:spcAft>
            </a:pPr>
            <a:r>
              <a:rPr lang="es-ES" b="1" dirty="0">
                <a:solidFill>
                  <a:srgbClr val="339933"/>
                </a:solidFill>
                <a:latin typeface="MV Boli" panose="02000500030200090000" pitchFamily="2" charset="0"/>
              </a:rPr>
              <a:t>G. CAPACIDAD DE NEGOCIACIÓN</a:t>
            </a:r>
            <a:endParaRPr lang="es-ES" dirty="0">
              <a:effectLst/>
            </a:endParaRPr>
          </a:p>
        </p:txBody>
      </p:sp>
      <p:sp>
        <p:nvSpPr>
          <p:cNvPr id="3" name="Rectángulo 2">
            <a:extLst>
              <a:ext uri="{FF2B5EF4-FFF2-40B4-BE49-F238E27FC236}">
                <a16:creationId xmlns:a16="http://schemas.microsoft.com/office/drawing/2014/main" id="{714A587F-11B0-4B0C-8F06-12A9977539C1}"/>
              </a:ext>
            </a:extLst>
          </p:cNvPr>
          <p:cNvSpPr/>
          <p:nvPr/>
        </p:nvSpPr>
        <p:spPr>
          <a:xfrm>
            <a:off x="557354" y="1535853"/>
            <a:ext cx="7975086" cy="646331"/>
          </a:xfrm>
          <a:prstGeom prst="rect">
            <a:avLst/>
          </a:prstGeom>
        </p:spPr>
        <p:txBody>
          <a:bodyPr wrap="square">
            <a:spAutoFit/>
          </a:bodyPr>
          <a:lstStyle/>
          <a:p>
            <a:r>
              <a:rPr lang="es-ES" dirty="0">
                <a:latin typeface="Calibri" panose="020F0502020204030204" pitchFamily="34" charset="0"/>
                <a:ea typeface="Calibri" panose="020F0502020204030204" pitchFamily="34" charset="0"/>
                <a:cs typeface="Times New Roman" panose="02020603050405020304" pitchFamily="18" charset="0"/>
              </a:rPr>
              <a:t>Es la habilidad buscar soluciones a los conflictos, enfrentamientos o problemas mediante el diálogo</a:t>
            </a:r>
            <a:endParaRPr lang="es-ES" dirty="0"/>
          </a:p>
        </p:txBody>
      </p:sp>
      <p:sp>
        <p:nvSpPr>
          <p:cNvPr id="4" name="Rectángulo 3">
            <a:extLst>
              <a:ext uri="{FF2B5EF4-FFF2-40B4-BE49-F238E27FC236}">
                <a16:creationId xmlns:a16="http://schemas.microsoft.com/office/drawing/2014/main" id="{FDF5DC18-D8E2-4D5A-8ED9-7B1FB0FCE41D}"/>
              </a:ext>
            </a:extLst>
          </p:cNvPr>
          <p:cNvSpPr/>
          <p:nvPr/>
        </p:nvSpPr>
        <p:spPr>
          <a:xfrm>
            <a:off x="557354" y="2437673"/>
            <a:ext cx="7975086" cy="710707"/>
          </a:xfrm>
          <a:prstGeom prst="rect">
            <a:avLst/>
          </a:prstGeom>
        </p:spPr>
        <p:txBody>
          <a:bodyPr wrap="square">
            <a:spAutoFit/>
          </a:bodyPr>
          <a:lstStyle/>
          <a:p>
            <a:pPr algn="just">
              <a:lnSpc>
                <a:spcPct val="115000"/>
              </a:lnSpc>
              <a:spcAft>
                <a:spcPts val="0"/>
              </a:spcAft>
            </a:pPr>
            <a:r>
              <a:rPr lang="es-ES" dirty="0">
                <a:latin typeface="Calibri" panose="020F0502020204030204" pitchFamily="34" charset="0"/>
                <a:ea typeface="Calibri" panose="020F0502020204030204" pitchFamily="34" charset="0"/>
                <a:cs typeface="Times New Roman" panose="02020603050405020304" pitchFamily="18" charset="0"/>
              </a:rPr>
              <a:t>Cuando las personas intentan llegar a un acuerdo o buscar soluciones a un problema, pueden partir principalmente de </a:t>
            </a:r>
            <a:r>
              <a:rPr lang="es-ES" b="1" dirty="0">
                <a:latin typeface="Calibri" panose="020F0502020204030204" pitchFamily="34" charset="0"/>
                <a:ea typeface="Calibri" panose="020F0502020204030204" pitchFamily="34" charset="0"/>
                <a:cs typeface="Times New Roman" panose="02020603050405020304" pitchFamily="18" charset="0"/>
              </a:rPr>
              <a:t>dos enfoques: </a:t>
            </a: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ángulo 4">
            <a:extLst>
              <a:ext uri="{FF2B5EF4-FFF2-40B4-BE49-F238E27FC236}">
                <a16:creationId xmlns:a16="http://schemas.microsoft.com/office/drawing/2014/main" id="{FB25BE41-77BF-4EFE-A61F-39D3E8BF1E3F}"/>
              </a:ext>
            </a:extLst>
          </p:cNvPr>
          <p:cNvSpPr/>
          <p:nvPr/>
        </p:nvSpPr>
        <p:spPr>
          <a:xfrm>
            <a:off x="1176222" y="3523990"/>
            <a:ext cx="2327881" cy="400494"/>
          </a:xfrm>
          <a:prstGeom prst="rect">
            <a:avLst/>
          </a:prstGeom>
        </p:spPr>
        <p:txBody>
          <a:bodyPr wrap="none">
            <a:spAutoFit/>
          </a:bodyPr>
          <a:lstStyle/>
          <a:p>
            <a:pPr algn="just">
              <a:lnSpc>
                <a:spcPct val="115000"/>
              </a:lnSpc>
              <a:spcAft>
                <a:spcPts val="0"/>
              </a:spcAft>
            </a:pPr>
            <a:r>
              <a:rPr lang="es-ES" b="1" dirty="0">
                <a:solidFill>
                  <a:srgbClr val="0070C0"/>
                </a:solidFill>
                <a:latin typeface="MV Boli" panose="02000500030200090000" pitchFamily="2" charset="0"/>
                <a:ea typeface="Calibri" panose="020F0502020204030204" pitchFamily="34" charset="0"/>
                <a:cs typeface="Times New Roman" panose="02020603050405020304" pitchFamily="18" charset="0"/>
              </a:rPr>
              <a:t>Enfoque ganar-ganar</a:t>
            </a: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ángulo 6">
            <a:extLst>
              <a:ext uri="{FF2B5EF4-FFF2-40B4-BE49-F238E27FC236}">
                <a16:creationId xmlns:a16="http://schemas.microsoft.com/office/drawing/2014/main" id="{DDED2D8F-49C2-45B1-AA60-D25A993BB1D4}"/>
              </a:ext>
            </a:extLst>
          </p:cNvPr>
          <p:cNvSpPr/>
          <p:nvPr/>
        </p:nvSpPr>
        <p:spPr>
          <a:xfrm>
            <a:off x="5315295" y="3560866"/>
            <a:ext cx="2446504" cy="400494"/>
          </a:xfrm>
          <a:prstGeom prst="rect">
            <a:avLst/>
          </a:prstGeom>
        </p:spPr>
        <p:txBody>
          <a:bodyPr wrap="none">
            <a:spAutoFit/>
          </a:bodyPr>
          <a:lstStyle/>
          <a:p>
            <a:pPr algn="just">
              <a:lnSpc>
                <a:spcPct val="115000"/>
              </a:lnSpc>
              <a:spcAft>
                <a:spcPts val="0"/>
              </a:spcAft>
            </a:pPr>
            <a:r>
              <a:rPr lang="es-ES" b="1" dirty="0">
                <a:solidFill>
                  <a:srgbClr val="0070C0"/>
                </a:solidFill>
                <a:latin typeface="MV Boli" panose="02000500030200090000" pitchFamily="2" charset="0"/>
                <a:ea typeface="Calibri" panose="020F0502020204030204" pitchFamily="34" charset="0"/>
                <a:cs typeface="Times New Roman" panose="02020603050405020304" pitchFamily="18" charset="0"/>
              </a:rPr>
              <a:t>Enfoque ganar-perder</a:t>
            </a: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 name="Imagen 9" descr="Imágenes de Win Win Situation: descubre bancos de fotos, ilustraciones,  vectores y vídeos de 3,098 | Adobe Stock">
            <a:extLst>
              <a:ext uri="{FF2B5EF4-FFF2-40B4-BE49-F238E27FC236}">
                <a16:creationId xmlns:a16="http://schemas.microsoft.com/office/drawing/2014/main" id="{688086D9-403A-4518-AB41-1CD346C97031}"/>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04103" y="3193223"/>
            <a:ext cx="1778635" cy="1191895"/>
          </a:xfrm>
          <a:prstGeom prst="rect">
            <a:avLst/>
          </a:prstGeom>
          <a:noFill/>
          <a:ln>
            <a:noFill/>
          </a:ln>
        </p:spPr>
      </p:pic>
      <p:pic>
        <p:nvPicPr>
          <p:cNvPr id="11" name="Imagen 10">
            <a:extLst>
              <a:ext uri="{FF2B5EF4-FFF2-40B4-BE49-F238E27FC236}">
                <a16:creationId xmlns:a16="http://schemas.microsoft.com/office/drawing/2014/main" id="{574B1D8E-0AF6-48F1-9DD7-DF9AEAE00525}"/>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3568" y="4774341"/>
            <a:ext cx="2664296" cy="1606987"/>
          </a:xfrm>
          <a:prstGeom prst="rect">
            <a:avLst/>
          </a:prstGeom>
          <a:noFill/>
          <a:ln>
            <a:noFill/>
          </a:ln>
        </p:spPr>
      </p:pic>
      <p:sp>
        <p:nvSpPr>
          <p:cNvPr id="9" name="CuadroTexto 8">
            <a:extLst>
              <a:ext uri="{FF2B5EF4-FFF2-40B4-BE49-F238E27FC236}">
                <a16:creationId xmlns:a16="http://schemas.microsoft.com/office/drawing/2014/main" id="{28CF2FD2-9C8C-4696-BCCB-3D3247E70A3D}"/>
              </a:ext>
            </a:extLst>
          </p:cNvPr>
          <p:cNvSpPr txBox="1"/>
          <p:nvPr/>
        </p:nvSpPr>
        <p:spPr>
          <a:xfrm>
            <a:off x="3797808" y="4666872"/>
            <a:ext cx="4104456" cy="923330"/>
          </a:xfrm>
          <a:prstGeom prst="rect">
            <a:avLst/>
          </a:prstGeom>
          <a:noFill/>
        </p:spPr>
        <p:txBody>
          <a:bodyPr wrap="square" rtlCol="0">
            <a:spAutoFit/>
          </a:bodyPr>
          <a:lstStyle/>
          <a:p>
            <a:r>
              <a:rPr lang="es-ES" dirty="0"/>
              <a:t>Hay que intentar un acuerdo con el que todo el mundo quede satisfecho. Para ello, es importante ser “persuasivo”.</a:t>
            </a:r>
          </a:p>
        </p:txBody>
      </p:sp>
    </p:spTree>
    <p:extLst>
      <p:ext uri="{BB962C8B-B14F-4D97-AF65-F5344CB8AC3E}">
        <p14:creationId xmlns:p14="http://schemas.microsoft.com/office/powerpoint/2010/main" val="423338256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4E3021-1DBA-D261-BC6B-4390E61E81A9}"/>
            </a:ext>
          </a:extLst>
        </p:cNvPr>
        <p:cNvGrpSpPr/>
        <p:nvPr/>
      </p:nvGrpSpPr>
      <p:grpSpPr>
        <a:xfrm>
          <a:off x="0" y="0"/>
          <a:ext cx="0" cy="0"/>
          <a:chOff x="0" y="0"/>
          <a:chExt cx="0" cy="0"/>
        </a:xfrm>
      </p:grpSpPr>
      <p:sp>
        <p:nvSpPr>
          <p:cNvPr id="6" name="3 CuadroTexto">
            <a:extLst>
              <a:ext uri="{FF2B5EF4-FFF2-40B4-BE49-F238E27FC236}">
                <a16:creationId xmlns:a16="http://schemas.microsoft.com/office/drawing/2014/main" id="{409E0FEE-6EBC-9E4A-AC5F-F9D25DC0AAAC}"/>
              </a:ext>
            </a:extLst>
          </p:cNvPr>
          <p:cNvSpPr txBox="1"/>
          <p:nvPr/>
        </p:nvSpPr>
        <p:spPr>
          <a:xfrm>
            <a:off x="0" y="214290"/>
            <a:ext cx="8786842" cy="276999"/>
          </a:xfrm>
          <a:prstGeom prst="rect">
            <a:avLst/>
          </a:prstGeom>
          <a:solidFill>
            <a:srgbClr val="339933"/>
          </a:solidFill>
        </p:spPr>
        <p:txBody>
          <a:bodyPr wrap="square" rtlCol="0">
            <a:spAutoFit/>
          </a:bodyPr>
          <a:lstStyle/>
          <a:p>
            <a:pPr algn="r"/>
            <a:r>
              <a:rPr lang="es-ES" sz="1200" b="1" dirty="0">
                <a:solidFill>
                  <a:schemeClr val="bg1"/>
                </a:solidFill>
                <a:effectLst>
                  <a:outerShdw blurRad="38100" dist="38100" dir="2700000" algn="tl">
                    <a:srgbClr val="000000">
                      <a:alpha val="43137"/>
                    </a:srgbClr>
                  </a:outerShdw>
                </a:effectLst>
                <a:latin typeface="MV Boli" pitchFamily="2" charset="0"/>
                <a:cs typeface="MV Boli" pitchFamily="2" charset="0"/>
              </a:rPr>
              <a:t>Unidad 7 – Espíritu emprendedor    </a:t>
            </a:r>
          </a:p>
        </p:txBody>
      </p:sp>
      <p:sp>
        <p:nvSpPr>
          <p:cNvPr id="2" name="Rectángulo 1">
            <a:extLst>
              <a:ext uri="{FF2B5EF4-FFF2-40B4-BE49-F238E27FC236}">
                <a16:creationId xmlns:a16="http://schemas.microsoft.com/office/drawing/2014/main" id="{974F6609-650A-4C7A-88B8-E64B305190AF}"/>
              </a:ext>
            </a:extLst>
          </p:cNvPr>
          <p:cNvSpPr/>
          <p:nvPr/>
        </p:nvSpPr>
        <p:spPr>
          <a:xfrm>
            <a:off x="539552" y="994927"/>
            <a:ext cx="1856598" cy="369332"/>
          </a:xfrm>
          <a:prstGeom prst="rect">
            <a:avLst/>
          </a:prstGeom>
        </p:spPr>
        <p:txBody>
          <a:bodyPr wrap="none">
            <a:spAutoFit/>
          </a:bodyPr>
          <a:lstStyle/>
          <a:p>
            <a:r>
              <a:rPr lang="es-ES" b="1" dirty="0">
                <a:solidFill>
                  <a:srgbClr val="339933"/>
                </a:solidFill>
                <a:latin typeface="MV Boli" panose="02000500030200090000" pitchFamily="2" charset="0"/>
                <a:ea typeface="Calibri" panose="020F0502020204030204" pitchFamily="34" charset="0"/>
              </a:rPr>
              <a:t>H. LIDERAZGO</a:t>
            </a:r>
            <a:endParaRPr lang="es-ES" dirty="0"/>
          </a:p>
        </p:txBody>
      </p:sp>
      <p:sp>
        <p:nvSpPr>
          <p:cNvPr id="3" name="Rectángulo 2">
            <a:extLst>
              <a:ext uri="{FF2B5EF4-FFF2-40B4-BE49-F238E27FC236}">
                <a16:creationId xmlns:a16="http://schemas.microsoft.com/office/drawing/2014/main" id="{814044D2-0DAF-4AF4-BFB4-1623FB4E2DAA}"/>
              </a:ext>
            </a:extLst>
          </p:cNvPr>
          <p:cNvSpPr/>
          <p:nvPr/>
        </p:nvSpPr>
        <p:spPr>
          <a:xfrm>
            <a:off x="539552" y="1522495"/>
            <a:ext cx="7992888" cy="923330"/>
          </a:xfrm>
          <a:prstGeom prst="rect">
            <a:avLst/>
          </a:prstGeom>
        </p:spPr>
        <p:txBody>
          <a:bodyPr wrap="square">
            <a:spAutoFit/>
          </a:bodyPr>
          <a:lstStyle/>
          <a:p>
            <a:pPr algn="just"/>
            <a:r>
              <a:rPr lang="es-ES" dirty="0">
                <a:latin typeface="Calibri" panose="020F0502020204030204" pitchFamily="34" charset="0"/>
                <a:ea typeface="Calibri" panose="020F0502020204030204" pitchFamily="34" charset="0"/>
              </a:rPr>
              <a:t>Es la capacidad que tienen determinados individuos de influir en el comportamiento de otras personas y para que, voluntariamente, éstos trabajen en la consecución de un objetivo común</a:t>
            </a:r>
            <a:endParaRPr lang="es-ES" dirty="0"/>
          </a:p>
        </p:txBody>
      </p:sp>
      <p:sp>
        <p:nvSpPr>
          <p:cNvPr id="4" name="Rectángulo 3">
            <a:extLst>
              <a:ext uri="{FF2B5EF4-FFF2-40B4-BE49-F238E27FC236}">
                <a16:creationId xmlns:a16="http://schemas.microsoft.com/office/drawing/2014/main" id="{E7A36B20-1186-474C-937C-1253BEB07C0F}"/>
              </a:ext>
            </a:extLst>
          </p:cNvPr>
          <p:cNvSpPr/>
          <p:nvPr/>
        </p:nvSpPr>
        <p:spPr>
          <a:xfrm>
            <a:off x="539552" y="2684429"/>
            <a:ext cx="3744416" cy="1277273"/>
          </a:xfrm>
          <a:prstGeom prst="rect">
            <a:avLst/>
          </a:prstGeom>
        </p:spPr>
        <p:txBody>
          <a:bodyPr wrap="square">
            <a:spAutoFit/>
          </a:bodyPr>
          <a:lstStyle/>
          <a:p>
            <a:pPr algn="ctr"/>
            <a:r>
              <a:rPr lang="es-ES" b="1" dirty="0">
                <a:latin typeface="Calibri" panose="020F0502020204030204" pitchFamily="34" charset="0"/>
                <a:ea typeface="Calibri" panose="020F0502020204030204" pitchFamily="34" charset="0"/>
                <a:cs typeface="Times New Roman" panose="02020603050405020304" pitchFamily="18" charset="0"/>
              </a:rPr>
              <a:t>Líder positivo</a:t>
            </a:r>
            <a:r>
              <a:rPr lang="es-ES" dirty="0">
                <a:latin typeface="Calibri" panose="020F0502020204030204" pitchFamily="34" charset="0"/>
                <a:ea typeface="Calibri" panose="020F0502020204030204" pitchFamily="34" charset="0"/>
                <a:cs typeface="Times New Roman" panose="02020603050405020304" pitchFamily="18" charset="0"/>
              </a:rPr>
              <a:t> </a:t>
            </a:r>
          </a:p>
          <a:p>
            <a:pPr>
              <a:spcBef>
                <a:spcPts val="600"/>
              </a:spcBef>
            </a:pPr>
            <a:r>
              <a:rPr lang="es-ES" dirty="0">
                <a:latin typeface="Calibri" panose="020F0502020204030204" pitchFamily="34" charset="0"/>
                <a:ea typeface="Calibri" panose="020F0502020204030204" pitchFamily="34" charset="0"/>
                <a:cs typeface="Times New Roman" panose="02020603050405020304" pitchFamily="18" charset="0"/>
              </a:rPr>
              <a:t>Persigue el beneficio de las personas sobre las que influye y no solo el suyo propio (busca objetivos comunes). </a:t>
            </a:r>
            <a:endParaRPr lang="es-ES" dirty="0"/>
          </a:p>
        </p:txBody>
      </p:sp>
      <p:sp>
        <p:nvSpPr>
          <p:cNvPr id="5" name="Rectángulo 4">
            <a:extLst>
              <a:ext uri="{FF2B5EF4-FFF2-40B4-BE49-F238E27FC236}">
                <a16:creationId xmlns:a16="http://schemas.microsoft.com/office/drawing/2014/main" id="{6DAA29FB-15BF-4557-8AE0-A9EF27BCF9D6}"/>
              </a:ext>
            </a:extLst>
          </p:cNvPr>
          <p:cNvSpPr/>
          <p:nvPr/>
        </p:nvSpPr>
        <p:spPr>
          <a:xfrm>
            <a:off x="4644008" y="2684429"/>
            <a:ext cx="3816424" cy="1277273"/>
          </a:xfrm>
          <a:prstGeom prst="rect">
            <a:avLst/>
          </a:prstGeom>
        </p:spPr>
        <p:txBody>
          <a:bodyPr wrap="square">
            <a:spAutoFit/>
          </a:bodyPr>
          <a:lstStyle/>
          <a:p>
            <a:pPr algn="ctr"/>
            <a:r>
              <a:rPr lang="es-ES" b="1" dirty="0">
                <a:latin typeface="Calibri" panose="020F0502020204030204" pitchFamily="34" charset="0"/>
                <a:ea typeface="Calibri" panose="020F0502020204030204" pitchFamily="34" charset="0"/>
                <a:cs typeface="Times New Roman" panose="02020603050405020304" pitchFamily="18" charset="0"/>
              </a:rPr>
              <a:t>Líder negativo</a:t>
            </a:r>
            <a:r>
              <a:rPr lang="es-ES" dirty="0">
                <a:latin typeface="Calibri" panose="020F0502020204030204" pitchFamily="34" charset="0"/>
                <a:ea typeface="Calibri" panose="020F0502020204030204" pitchFamily="34" charset="0"/>
                <a:cs typeface="Times New Roman" panose="02020603050405020304" pitchFamily="18" charset="0"/>
              </a:rPr>
              <a:t> </a:t>
            </a:r>
          </a:p>
          <a:p>
            <a:pPr>
              <a:spcBef>
                <a:spcPts val="600"/>
              </a:spcBef>
            </a:pPr>
            <a:r>
              <a:rPr lang="es-ES" dirty="0">
                <a:latin typeface="Calibri" panose="020F0502020204030204" pitchFamily="34" charset="0"/>
                <a:ea typeface="Calibri" panose="020F0502020204030204" pitchFamily="34" charset="0"/>
                <a:cs typeface="Times New Roman" panose="02020603050405020304" pitchFamily="18" charset="0"/>
              </a:rPr>
              <a:t>Busca sus propios objetivos, sin tener en cuenta que los demás puedan ser perjudicados. </a:t>
            </a:r>
            <a:endParaRPr lang="es-ES" dirty="0"/>
          </a:p>
        </p:txBody>
      </p:sp>
      <p:pic>
        <p:nvPicPr>
          <p:cNvPr id="6148" name="Picture 4" descr="La Madre Teresa de Calcuta y la beneficencia">
            <a:extLst>
              <a:ext uri="{FF2B5EF4-FFF2-40B4-BE49-F238E27FC236}">
                <a16:creationId xmlns:a16="http://schemas.microsoft.com/office/drawing/2014/main" id="{13F3D56A-885C-4611-9016-8BE5D336E02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19672" y="3961702"/>
            <a:ext cx="2095501" cy="2793140"/>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Top 66 Imagen Adolf Hitler Education Background Thpth - vrogue.co">
            <a:extLst>
              <a:ext uri="{FF2B5EF4-FFF2-40B4-BE49-F238E27FC236}">
                <a16:creationId xmlns:a16="http://schemas.microsoft.com/office/drawing/2014/main" id="{57BD996C-707F-4768-A044-B1A19F833FD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57792" y="4581128"/>
            <a:ext cx="3200356" cy="1800200"/>
          </a:xfrm>
          <a:prstGeom prst="rect">
            <a:avLst/>
          </a:prstGeom>
          <a:noFill/>
          <a:extLst>
            <a:ext uri="{909E8E84-426E-40DD-AFC4-6F175D3DCCD1}">
              <a14:hiddenFill xmlns:a14="http://schemas.microsoft.com/office/drawing/2010/main">
                <a:solidFill>
                  <a:srgbClr val="FFFFFF"/>
                </a:solidFill>
              </a14:hiddenFill>
            </a:ext>
          </a:extLst>
        </p:spPr>
      </p:pic>
      <p:sp>
        <p:nvSpPr>
          <p:cNvPr id="12" name="4 CuadroTexto">
            <a:extLst>
              <a:ext uri="{FF2B5EF4-FFF2-40B4-BE49-F238E27FC236}">
                <a16:creationId xmlns:a16="http://schemas.microsoft.com/office/drawing/2014/main" id="{9834A72B-88A0-41FB-9682-974CBE4F67F5}"/>
              </a:ext>
            </a:extLst>
          </p:cNvPr>
          <p:cNvSpPr txBox="1"/>
          <p:nvPr/>
        </p:nvSpPr>
        <p:spPr>
          <a:xfrm>
            <a:off x="357158" y="6381328"/>
            <a:ext cx="8786842" cy="276999"/>
          </a:xfrm>
          <a:prstGeom prst="rect">
            <a:avLst/>
          </a:prstGeom>
          <a:solidFill>
            <a:srgbClr val="339933"/>
          </a:solidFill>
        </p:spPr>
        <p:txBody>
          <a:bodyPr wrap="square" rtlCol="0">
            <a:spAutoFit/>
          </a:bodyPr>
          <a:lstStyle/>
          <a:p>
            <a:r>
              <a:rPr lang="es-ES" sz="1200" b="1" dirty="0">
                <a:solidFill>
                  <a:schemeClr val="bg1"/>
                </a:solidFill>
                <a:effectLst>
                  <a:outerShdw blurRad="38100" dist="38100" dir="2700000" algn="tl">
                    <a:srgbClr val="000000">
                      <a:alpha val="43137"/>
                    </a:srgbClr>
                  </a:outerShdw>
                </a:effectLst>
                <a:latin typeface="MV Boli" pitchFamily="2" charset="0"/>
                <a:cs typeface="MV Boli" pitchFamily="2" charset="0"/>
              </a:rPr>
              <a:t>ECE 4º ESO                       </a:t>
            </a:r>
          </a:p>
        </p:txBody>
      </p:sp>
      <p:pic>
        <p:nvPicPr>
          <p:cNvPr id="13" name="Picture 6" descr="Ilustración del concepto de inversión vector gratuito">
            <a:extLst>
              <a:ext uri="{FF2B5EF4-FFF2-40B4-BE49-F238E27FC236}">
                <a16:creationId xmlns:a16="http://schemas.microsoft.com/office/drawing/2014/main" id="{C1AD2D99-638C-4F32-9E48-CAA084066C5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58148" y="5693024"/>
            <a:ext cx="1158326" cy="1158326"/>
          </a:xfrm>
          <a:prstGeom prst="rect">
            <a:avLst/>
          </a:prstGeom>
          <a:noFill/>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id="{E9DC2E28-1B0C-48A8-B0EF-274E83C4532D}"/>
              </a:ext>
            </a:extLst>
          </p:cNvPr>
          <p:cNvSpPr txBox="1"/>
          <p:nvPr/>
        </p:nvSpPr>
        <p:spPr>
          <a:xfrm>
            <a:off x="357158" y="4915809"/>
            <a:ext cx="1728192" cy="646331"/>
          </a:xfrm>
          <a:prstGeom prst="rect">
            <a:avLst/>
          </a:prstGeom>
          <a:noFill/>
        </p:spPr>
        <p:txBody>
          <a:bodyPr wrap="square" rtlCol="0">
            <a:spAutoFit/>
          </a:bodyPr>
          <a:lstStyle/>
          <a:p>
            <a:pPr algn="ctr"/>
            <a:r>
              <a:rPr lang="es-ES" dirty="0">
                <a:latin typeface="Ink Free" panose="03080402000500000000" pitchFamily="66" charset="0"/>
              </a:rPr>
              <a:t>Santa Teresa de Calcula</a:t>
            </a:r>
          </a:p>
        </p:txBody>
      </p:sp>
      <p:sp>
        <p:nvSpPr>
          <p:cNvPr id="15" name="CuadroTexto 14">
            <a:extLst>
              <a:ext uri="{FF2B5EF4-FFF2-40B4-BE49-F238E27FC236}">
                <a16:creationId xmlns:a16="http://schemas.microsoft.com/office/drawing/2014/main" id="{3EDA9F3D-5CA8-4473-868A-5387ED07DD6A}"/>
              </a:ext>
            </a:extLst>
          </p:cNvPr>
          <p:cNvSpPr txBox="1"/>
          <p:nvPr/>
        </p:nvSpPr>
        <p:spPr>
          <a:xfrm>
            <a:off x="5148064" y="4680785"/>
            <a:ext cx="1728192" cy="369332"/>
          </a:xfrm>
          <a:prstGeom prst="rect">
            <a:avLst/>
          </a:prstGeom>
          <a:noFill/>
        </p:spPr>
        <p:txBody>
          <a:bodyPr wrap="square" rtlCol="0">
            <a:spAutoFit/>
          </a:bodyPr>
          <a:lstStyle/>
          <a:p>
            <a:pPr algn="ctr"/>
            <a:r>
              <a:rPr lang="es-ES" dirty="0">
                <a:latin typeface="Ink Free" panose="03080402000500000000" pitchFamily="66" charset="0"/>
              </a:rPr>
              <a:t>Hitler</a:t>
            </a:r>
          </a:p>
        </p:txBody>
      </p:sp>
    </p:spTree>
    <p:extLst>
      <p:ext uri="{BB962C8B-B14F-4D97-AF65-F5344CB8AC3E}">
        <p14:creationId xmlns:p14="http://schemas.microsoft.com/office/powerpoint/2010/main" val="32424028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3 CuadroTexto">
            <a:extLst>
              <a:ext uri="{FF2B5EF4-FFF2-40B4-BE49-F238E27FC236}">
                <a16:creationId xmlns:a16="http://schemas.microsoft.com/office/drawing/2014/main" id="{F849BA46-13E2-4FB4-93D5-B3CBC9C0C126}"/>
              </a:ext>
            </a:extLst>
          </p:cNvPr>
          <p:cNvSpPr txBox="1"/>
          <p:nvPr/>
        </p:nvSpPr>
        <p:spPr>
          <a:xfrm>
            <a:off x="0" y="214290"/>
            <a:ext cx="8786842" cy="276999"/>
          </a:xfrm>
          <a:prstGeom prst="rect">
            <a:avLst/>
          </a:prstGeom>
          <a:solidFill>
            <a:srgbClr val="339933"/>
          </a:solidFill>
        </p:spPr>
        <p:txBody>
          <a:bodyPr wrap="square" rtlCol="0">
            <a:spAutoFit/>
          </a:bodyPr>
          <a:lstStyle/>
          <a:p>
            <a:pPr algn="r"/>
            <a:r>
              <a:rPr lang="es-ES" sz="1200" b="1" dirty="0">
                <a:solidFill>
                  <a:schemeClr val="bg1"/>
                </a:solidFill>
                <a:effectLst>
                  <a:outerShdw blurRad="38100" dist="38100" dir="2700000" algn="tl">
                    <a:srgbClr val="000000">
                      <a:alpha val="43137"/>
                    </a:srgbClr>
                  </a:outerShdw>
                </a:effectLst>
                <a:latin typeface="MV Boli" pitchFamily="2" charset="0"/>
                <a:cs typeface="MV Boli" pitchFamily="2" charset="0"/>
              </a:rPr>
              <a:t>Unidad 7 – Espíritu emprendedor     </a:t>
            </a:r>
          </a:p>
        </p:txBody>
      </p:sp>
      <p:sp>
        <p:nvSpPr>
          <p:cNvPr id="8" name="4 CuadroTexto">
            <a:extLst>
              <a:ext uri="{FF2B5EF4-FFF2-40B4-BE49-F238E27FC236}">
                <a16:creationId xmlns:a16="http://schemas.microsoft.com/office/drawing/2014/main" id="{416885E8-3E3F-4424-B55D-BBC6D5CFA85A}"/>
              </a:ext>
            </a:extLst>
          </p:cNvPr>
          <p:cNvSpPr txBox="1"/>
          <p:nvPr/>
        </p:nvSpPr>
        <p:spPr>
          <a:xfrm>
            <a:off x="357158" y="6381328"/>
            <a:ext cx="8786842" cy="276999"/>
          </a:xfrm>
          <a:prstGeom prst="rect">
            <a:avLst/>
          </a:prstGeom>
          <a:solidFill>
            <a:srgbClr val="339933"/>
          </a:solidFill>
        </p:spPr>
        <p:txBody>
          <a:bodyPr wrap="square" rtlCol="0">
            <a:spAutoFit/>
          </a:bodyPr>
          <a:lstStyle/>
          <a:p>
            <a:r>
              <a:rPr lang="es-ES" sz="1200" b="1" dirty="0">
                <a:solidFill>
                  <a:schemeClr val="bg1"/>
                </a:solidFill>
                <a:effectLst>
                  <a:outerShdw blurRad="38100" dist="38100" dir="2700000" algn="tl">
                    <a:srgbClr val="000000">
                      <a:alpha val="43137"/>
                    </a:srgbClr>
                  </a:outerShdw>
                </a:effectLst>
                <a:latin typeface="MV Boli" pitchFamily="2" charset="0"/>
                <a:cs typeface="MV Boli" pitchFamily="2" charset="0"/>
              </a:rPr>
              <a:t>ECE 4º ESO                       </a:t>
            </a:r>
          </a:p>
        </p:txBody>
      </p:sp>
      <p:pic>
        <p:nvPicPr>
          <p:cNvPr id="63" name="Picture 6" descr="Ilustración del concepto de inversión vector gratuito">
            <a:extLst>
              <a:ext uri="{FF2B5EF4-FFF2-40B4-BE49-F238E27FC236}">
                <a16:creationId xmlns:a16="http://schemas.microsoft.com/office/drawing/2014/main" id="{2CF59D7E-3067-49B2-845A-8164ED3A163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58148" y="5693024"/>
            <a:ext cx="1158326" cy="1158326"/>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946A6E86-9832-4AB9-A03F-9B44684C6AA2}"/>
              </a:ext>
            </a:extLst>
          </p:cNvPr>
          <p:cNvSpPr txBox="1"/>
          <p:nvPr/>
        </p:nvSpPr>
        <p:spPr>
          <a:xfrm>
            <a:off x="543861" y="1080137"/>
            <a:ext cx="8064895" cy="671915"/>
          </a:xfrm>
          <a:prstGeom prst="rect">
            <a:avLst/>
          </a:prstGeom>
          <a:noFill/>
        </p:spPr>
        <p:txBody>
          <a:bodyPr wrap="square">
            <a:spAutoFit/>
          </a:bodyPr>
          <a:lstStyle/>
          <a:p>
            <a:pPr algn="just">
              <a:lnSpc>
                <a:spcPct val="107000"/>
              </a:lnSpc>
              <a:spcAft>
                <a:spcPts val="800"/>
              </a:spcAft>
            </a:pPr>
            <a:r>
              <a:rPr lang="es-ES" sz="1800" dirty="0">
                <a:solidFill>
                  <a:srgbClr val="222222"/>
                </a:solidFill>
                <a:effectLst/>
                <a:latin typeface="Calibri" panose="020F0502020204030204" pitchFamily="34" charset="0"/>
                <a:ea typeface="Times New Roman" panose="02020603050405020304" pitchFamily="18" charset="0"/>
                <a:cs typeface="Times New Roman" panose="02020603050405020304" pitchFamily="18" charset="0"/>
              </a:rPr>
              <a:t>El concepto de ser emprendedor está unido a la idea de </a:t>
            </a:r>
            <a:r>
              <a:rPr lang="es-ES" sz="1800" b="1" dirty="0">
                <a:solidFill>
                  <a:srgbClr val="222222"/>
                </a:solidFill>
                <a:effectLst/>
                <a:latin typeface="Calibri" panose="020F0502020204030204" pitchFamily="34" charset="0"/>
                <a:ea typeface="Times New Roman" panose="02020603050405020304" pitchFamily="18" charset="0"/>
                <a:cs typeface="Times New Roman" panose="02020603050405020304" pitchFamily="18" charset="0"/>
              </a:rPr>
              <a:t>innovación </a:t>
            </a:r>
            <a:r>
              <a:rPr lang="es-ES" sz="1800" dirty="0">
                <a:solidFill>
                  <a:srgbClr val="222222"/>
                </a:solidFill>
                <a:effectLst/>
                <a:latin typeface="Calibri" panose="020F0502020204030204" pitchFamily="34" charset="0"/>
                <a:ea typeface="Times New Roman" panose="02020603050405020304" pitchFamily="18" charset="0"/>
                <a:cs typeface="Times New Roman" panose="02020603050405020304" pitchFamily="18" charset="0"/>
              </a:rPr>
              <a:t>y </a:t>
            </a:r>
            <a:r>
              <a:rPr lang="es-ES" sz="1800" b="1" dirty="0">
                <a:solidFill>
                  <a:srgbClr val="222222"/>
                </a:solidFill>
                <a:effectLst/>
                <a:latin typeface="Calibri" panose="020F0502020204030204" pitchFamily="34" charset="0"/>
                <a:ea typeface="Times New Roman" panose="02020603050405020304" pitchFamily="18" charset="0"/>
                <a:cs typeface="Times New Roman" panose="02020603050405020304" pitchFamily="18" charset="0"/>
              </a:rPr>
              <a:t>riesgo </a:t>
            </a:r>
            <a:r>
              <a:rPr lang="es-ES" sz="1800" dirty="0">
                <a:solidFill>
                  <a:srgbClr val="222222"/>
                </a:solidFill>
                <a:effectLst/>
                <a:latin typeface="Calibri" panose="020F0502020204030204" pitchFamily="34" charset="0"/>
                <a:ea typeface="Times New Roman" panose="02020603050405020304" pitchFamily="18" charset="0"/>
                <a:cs typeface="Times New Roman" panose="02020603050405020304" pitchFamily="18" charset="0"/>
              </a:rPr>
              <a:t>por parte de alguien que cree en sus ideas y que es capaz de llevarlas a cabo. </a:t>
            </a:r>
            <a:endParaRPr lang="es-E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CuadroTexto 6">
            <a:extLst>
              <a:ext uri="{FF2B5EF4-FFF2-40B4-BE49-F238E27FC236}">
                <a16:creationId xmlns:a16="http://schemas.microsoft.com/office/drawing/2014/main" id="{01933440-D1C1-4A43-A7EF-BEA4DB1640E6}"/>
              </a:ext>
            </a:extLst>
          </p:cNvPr>
          <p:cNvSpPr txBox="1"/>
          <p:nvPr/>
        </p:nvSpPr>
        <p:spPr>
          <a:xfrm>
            <a:off x="3827256" y="2130774"/>
            <a:ext cx="4781500" cy="968278"/>
          </a:xfrm>
          <a:prstGeom prst="rect">
            <a:avLst/>
          </a:prstGeom>
          <a:noFill/>
        </p:spPr>
        <p:txBody>
          <a:bodyPr wrap="square">
            <a:spAutoFit/>
          </a:bodyPr>
          <a:lstStyle/>
          <a:p>
            <a:pPr algn="just">
              <a:lnSpc>
                <a:spcPct val="107000"/>
              </a:lnSpc>
              <a:spcAft>
                <a:spcPts val="800"/>
              </a:spcAft>
            </a:pPr>
            <a:r>
              <a:rPr lang="es-ES" sz="1800" b="1" dirty="0">
                <a:solidFill>
                  <a:srgbClr val="222222"/>
                </a:solidFill>
                <a:effectLst/>
                <a:latin typeface="Calibri" panose="020F0502020204030204" pitchFamily="34" charset="0"/>
                <a:ea typeface="Times New Roman" panose="02020603050405020304" pitchFamily="18" charset="0"/>
                <a:cs typeface="Times New Roman" panose="02020603050405020304" pitchFamily="18" charset="0"/>
              </a:rPr>
              <a:t>No hace falta montar una empresa para ser emprendedor</a:t>
            </a:r>
            <a:r>
              <a:rPr lang="es-ES" sz="1800" dirty="0">
                <a:solidFill>
                  <a:srgbClr val="222222"/>
                </a:solidFill>
                <a:effectLst/>
                <a:latin typeface="Calibri" panose="020F0502020204030204" pitchFamily="34" charset="0"/>
                <a:ea typeface="Times New Roman" panose="02020603050405020304" pitchFamily="18" charset="0"/>
                <a:cs typeface="Times New Roman" panose="02020603050405020304" pitchFamily="18" charset="0"/>
              </a:rPr>
              <a:t>. Podemos serlo en nuestra vida cotidiana. </a:t>
            </a:r>
            <a:endParaRPr lang="es-E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CuadroTexto 8">
            <a:extLst>
              <a:ext uri="{FF2B5EF4-FFF2-40B4-BE49-F238E27FC236}">
                <a16:creationId xmlns:a16="http://schemas.microsoft.com/office/drawing/2014/main" id="{F442786F-E4E9-4AE4-B6DC-541766CFB567}"/>
              </a:ext>
            </a:extLst>
          </p:cNvPr>
          <p:cNvSpPr txBox="1"/>
          <p:nvPr/>
        </p:nvSpPr>
        <p:spPr>
          <a:xfrm>
            <a:off x="3859815" y="3302003"/>
            <a:ext cx="4748941" cy="1272977"/>
          </a:xfrm>
          <a:prstGeom prst="rect">
            <a:avLst/>
          </a:prstGeom>
          <a:noFill/>
        </p:spPr>
        <p:txBody>
          <a:bodyPr wrap="square">
            <a:spAutoFit/>
          </a:bodyPr>
          <a:lstStyle/>
          <a:p>
            <a:pPr algn="just">
              <a:lnSpc>
                <a:spcPct val="107000"/>
              </a:lnSpc>
              <a:spcAft>
                <a:spcPts val="800"/>
              </a:spcAft>
            </a:pPr>
            <a:r>
              <a:rPr lang="es-ES" dirty="0">
                <a:solidFill>
                  <a:srgbClr val="222222"/>
                </a:solidFill>
                <a:latin typeface="Calibri" panose="020F0502020204030204" pitchFamily="34" charset="0"/>
                <a:ea typeface="Times New Roman" panose="02020603050405020304" pitchFamily="18" charset="0"/>
                <a:cs typeface="Times New Roman" panose="02020603050405020304" pitchFamily="18" charset="0"/>
              </a:rPr>
              <a:t>M</a:t>
            </a:r>
            <a:r>
              <a:rPr lang="es-ES" sz="1800" dirty="0">
                <a:solidFill>
                  <a:srgbClr val="222222"/>
                </a:solidFill>
                <a:effectLst/>
                <a:latin typeface="Calibri" panose="020F0502020204030204" pitchFamily="34" charset="0"/>
                <a:ea typeface="Times New Roman" panose="02020603050405020304" pitchFamily="18" charset="0"/>
                <a:cs typeface="Times New Roman" panose="02020603050405020304" pitchFamily="18" charset="0"/>
              </a:rPr>
              <a:t>uchos emprendedores no son dueños de ningún negocio, (son los llamados </a:t>
            </a:r>
            <a:r>
              <a:rPr lang="es-ES" sz="1800" b="1" dirty="0">
                <a:solidFill>
                  <a:srgbClr val="222222"/>
                </a:solidFill>
                <a:effectLst/>
                <a:latin typeface="Calibri" panose="020F0502020204030204" pitchFamily="34" charset="0"/>
                <a:ea typeface="Times New Roman" panose="02020603050405020304" pitchFamily="18" charset="0"/>
                <a:cs typeface="Times New Roman" panose="02020603050405020304" pitchFamily="18" charset="0"/>
              </a:rPr>
              <a:t>intraemprendedores)</a:t>
            </a:r>
            <a:r>
              <a:rPr lang="es-ES" sz="1800" dirty="0">
                <a:solidFill>
                  <a:srgbClr val="222222"/>
                </a:solidFill>
                <a:effectLst/>
                <a:latin typeface="Calibri" panose="020F0502020204030204" pitchFamily="34" charset="0"/>
                <a:ea typeface="Times New Roman" panose="02020603050405020304" pitchFamily="18" charset="0"/>
                <a:cs typeface="Times New Roman" panose="02020603050405020304" pitchFamily="18" charset="0"/>
              </a:rPr>
              <a:t>. </a:t>
            </a:r>
            <a:r>
              <a:rPr lang="es-ES" b="1" dirty="0">
                <a:solidFill>
                  <a:srgbClr val="0070C0"/>
                </a:solidFill>
                <a:latin typeface="Ink Free" panose="03080402000500000000" pitchFamily="66" charset="0"/>
              </a:rPr>
              <a:t>Ejemplo: Google o  Facebook.</a:t>
            </a:r>
          </a:p>
        </p:txBody>
      </p:sp>
      <p:sp>
        <p:nvSpPr>
          <p:cNvPr id="10" name="CuadroTexto 9">
            <a:extLst>
              <a:ext uri="{FF2B5EF4-FFF2-40B4-BE49-F238E27FC236}">
                <a16:creationId xmlns:a16="http://schemas.microsoft.com/office/drawing/2014/main" id="{2B38454F-159D-481C-8186-F5C16FB1B96C}"/>
              </a:ext>
            </a:extLst>
          </p:cNvPr>
          <p:cNvSpPr txBox="1"/>
          <p:nvPr/>
        </p:nvSpPr>
        <p:spPr>
          <a:xfrm>
            <a:off x="586896" y="5060865"/>
            <a:ext cx="8136904" cy="646331"/>
          </a:xfrm>
          <a:prstGeom prst="rect">
            <a:avLst/>
          </a:prstGeom>
          <a:noFill/>
        </p:spPr>
        <p:txBody>
          <a:bodyPr wrap="square">
            <a:spAutoFit/>
          </a:bodyPr>
          <a:lstStyle/>
          <a:p>
            <a:pPr algn="just"/>
            <a:r>
              <a:rPr lang="es-ES" sz="1800" b="1" dirty="0">
                <a:solidFill>
                  <a:srgbClr val="222222"/>
                </a:solidFill>
                <a:effectLst/>
                <a:latin typeface="Calibri" panose="020F0502020204030204" pitchFamily="34" charset="0"/>
                <a:ea typeface="Times New Roman" panose="02020603050405020304" pitchFamily="18" charset="0"/>
                <a:cs typeface="Times New Roman" panose="02020603050405020304" pitchFamily="18" charset="0"/>
              </a:rPr>
              <a:t>Otras personas directamente montan sus propias empresas </a:t>
            </a:r>
            <a:r>
              <a:rPr lang="es-ES" sz="1800" dirty="0">
                <a:solidFill>
                  <a:srgbClr val="222222"/>
                </a:solidFill>
                <a:effectLst/>
                <a:latin typeface="Calibri" panose="020F0502020204030204" pitchFamily="34" charset="0"/>
                <a:ea typeface="Times New Roman" panose="02020603050405020304" pitchFamily="18" charset="0"/>
                <a:cs typeface="Times New Roman" panose="02020603050405020304" pitchFamily="18" charset="0"/>
              </a:rPr>
              <a:t>y se hacen empresarios para poder llevar a cabo sus propias ideas. </a:t>
            </a:r>
            <a:r>
              <a:rPr lang="es-ES" b="1" dirty="0">
                <a:solidFill>
                  <a:srgbClr val="0070C0"/>
                </a:solidFill>
                <a:latin typeface="Ink Free" panose="03080402000500000000" pitchFamily="66" charset="0"/>
              </a:rPr>
              <a:t>Ejemplo: Steve Jobs.</a:t>
            </a:r>
            <a:endParaRPr lang="es-ES" dirty="0"/>
          </a:p>
        </p:txBody>
      </p:sp>
      <p:pic>
        <p:nvPicPr>
          <p:cNvPr id="11" name="irc_mi" descr="Resultado de imagen de lego steve jobs">
            <a:hlinkClick r:id="rId3"/>
            <a:extLst>
              <a:ext uri="{FF2B5EF4-FFF2-40B4-BE49-F238E27FC236}">
                <a16:creationId xmlns:a16="http://schemas.microsoft.com/office/drawing/2014/main" id="{68C0E4B2-FB04-431C-B30B-C3462C53DD14}"/>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2112973"/>
            <a:ext cx="3454400" cy="2573655"/>
          </a:xfrm>
          <a:prstGeom prst="rect">
            <a:avLst/>
          </a:prstGeom>
          <a:noFill/>
          <a:ln w="9525">
            <a:noFill/>
            <a:miter lim="800000"/>
            <a:headEnd/>
            <a:tailEnd/>
          </a:ln>
        </p:spPr>
      </p:pic>
    </p:spTree>
    <p:extLst>
      <p:ext uri="{BB962C8B-B14F-4D97-AF65-F5344CB8AC3E}">
        <p14:creationId xmlns:p14="http://schemas.microsoft.com/office/powerpoint/2010/main" val="271256628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4E3021-1DBA-D261-BC6B-4390E61E81A9}"/>
            </a:ext>
          </a:extLst>
        </p:cNvPr>
        <p:cNvGrpSpPr/>
        <p:nvPr/>
      </p:nvGrpSpPr>
      <p:grpSpPr>
        <a:xfrm>
          <a:off x="0" y="0"/>
          <a:ext cx="0" cy="0"/>
          <a:chOff x="0" y="0"/>
          <a:chExt cx="0" cy="0"/>
        </a:xfrm>
      </p:grpSpPr>
      <p:sp>
        <p:nvSpPr>
          <p:cNvPr id="6" name="3 CuadroTexto">
            <a:extLst>
              <a:ext uri="{FF2B5EF4-FFF2-40B4-BE49-F238E27FC236}">
                <a16:creationId xmlns:a16="http://schemas.microsoft.com/office/drawing/2014/main" id="{409E0FEE-6EBC-9E4A-AC5F-F9D25DC0AAAC}"/>
              </a:ext>
            </a:extLst>
          </p:cNvPr>
          <p:cNvSpPr txBox="1"/>
          <p:nvPr/>
        </p:nvSpPr>
        <p:spPr>
          <a:xfrm>
            <a:off x="0" y="214290"/>
            <a:ext cx="8786842" cy="276999"/>
          </a:xfrm>
          <a:prstGeom prst="rect">
            <a:avLst/>
          </a:prstGeom>
          <a:solidFill>
            <a:srgbClr val="339933"/>
          </a:solidFill>
        </p:spPr>
        <p:txBody>
          <a:bodyPr wrap="square" rtlCol="0">
            <a:spAutoFit/>
          </a:bodyPr>
          <a:lstStyle/>
          <a:p>
            <a:pPr algn="r"/>
            <a:r>
              <a:rPr lang="es-ES" sz="1200" b="1" dirty="0">
                <a:solidFill>
                  <a:schemeClr val="bg1"/>
                </a:solidFill>
                <a:effectLst>
                  <a:outerShdw blurRad="38100" dist="38100" dir="2700000" algn="tl">
                    <a:srgbClr val="000000">
                      <a:alpha val="43137"/>
                    </a:srgbClr>
                  </a:outerShdw>
                </a:effectLst>
                <a:latin typeface="MV Boli" pitchFamily="2" charset="0"/>
                <a:cs typeface="MV Boli" pitchFamily="2" charset="0"/>
              </a:rPr>
              <a:t>Unidad 7 – Espíritu emprendedor    </a:t>
            </a:r>
          </a:p>
        </p:txBody>
      </p:sp>
      <p:sp>
        <p:nvSpPr>
          <p:cNvPr id="12" name="4 CuadroTexto">
            <a:extLst>
              <a:ext uri="{FF2B5EF4-FFF2-40B4-BE49-F238E27FC236}">
                <a16:creationId xmlns:a16="http://schemas.microsoft.com/office/drawing/2014/main" id="{9834A72B-88A0-41FB-9682-974CBE4F67F5}"/>
              </a:ext>
            </a:extLst>
          </p:cNvPr>
          <p:cNvSpPr txBox="1"/>
          <p:nvPr/>
        </p:nvSpPr>
        <p:spPr>
          <a:xfrm>
            <a:off x="357158" y="6381328"/>
            <a:ext cx="8786842" cy="276999"/>
          </a:xfrm>
          <a:prstGeom prst="rect">
            <a:avLst/>
          </a:prstGeom>
          <a:solidFill>
            <a:srgbClr val="339933"/>
          </a:solidFill>
        </p:spPr>
        <p:txBody>
          <a:bodyPr wrap="square" rtlCol="0">
            <a:spAutoFit/>
          </a:bodyPr>
          <a:lstStyle/>
          <a:p>
            <a:r>
              <a:rPr lang="es-ES" sz="1200" b="1" dirty="0">
                <a:solidFill>
                  <a:schemeClr val="bg1"/>
                </a:solidFill>
                <a:effectLst>
                  <a:outerShdw blurRad="38100" dist="38100" dir="2700000" algn="tl">
                    <a:srgbClr val="000000">
                      <a:alpha val="43137"/>
                    </a:srgbClr>
                  </a:outerShdw>
                </a:effectLst>
                <a:latin typeface="MV Boli" pitchFamily="2" charset="0"/>
                <a:cs typeface="MV Boli" pitchFamily="2" charset="0"/>
              </a:rPr>
              <a:t>ECE 4º ESO                       </a:t>
            </a:r>
          </a:p>
        </p:txBody>
      </p:sp>
      <p:pic>
        <p:nvPicPr>
          <p:cNvPr id="13" name="Picture 6" descr="Ilustración del concepto de inversión vector gratuito">
            <a:extLst>
              <a:ext uri="{FF2B5EF4-FFF2-40B4-BE49-F238E27FC236}">
                <a16:creationId xmlns:a16="http://schemas.microsoft.com/office/drawing/2014/main" id="{C1AD2D99-638C-4F32-9E48-CAA084066C5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58148" y="5693024"/>
            <a:ext cx="1158326" cy="1158326"/>
          </a:xfrm>
          <a:prstGeom prst="rect">
            <a:avLst/>
          </a:prstGeom>
          <a:noFill/>
          <a:extLst>
            <a:ext uri="{909E8E84-426E-40DD-AFC4-6F175D3DCCD1}">
              <a14:hiddenFill xmlns:a14="http://schemas.microsoft.com/office/drawing/2010/main">
                <a:solidFill>
                  <a:srgbClr val="FFFFFF"/>
                </a:solidFill>
              </a14:hiddenFill>
            </a:ext>
          </a:extLst>
        </p:spPr>
      </p:pic>
      <p:sp>
        <p:nvSpPr>
          <p:cNvPr id="8" name="Rectángulo 7">
            <a:extLst>
              <a:ext uri="{FF2B5EF4-FFF2-40B4-BE49-F238E27FC236}">
                <a16:creationId xmlns:a16="http://schemas.microsoft.com/office/drawing/2014/main" id="{9F8326B7-18B7-42D2-AB7A-5B5FA23E2235}"/>
              </a:ext>
            </a:extLst>
          </p:cNvPr>
          <p:cNvSpPr/>
          <p:nvPr/>
        </p:nvSpPr>
        <p:spPr>
          <a:xfrm>
            <a:off x="539552" y="979346"/>
            <a:ext cx="2842445" cy="400494"/>
          </a:xfrm>
          <a:prstGeom prst="rect">
            <a:avLst/>
          </a:prstGeom>
        </p:spPr>
        <p:txBody>
          <a:bodyPr wrap="none">
            <a:spAutoFit/>
          </a:bodyPr>
          <a:lstStyle/>
          <a:p>
            <a:pPr lvl="0">
              <a:lnSpc>
                <a:spcPct val="115000"/>
              </a:lnSpc>
              <a:spcAft>
                <a:spcPts val="0"/>
              </a:spcAft>
            </a:pPr>
            <a:r>
              <a:rPr lang="es-ES" b="1" dirty="0">
                <a:solidFill>
                  <a:srgbClr val="339933"/>
                </a:solidFill>
                <a:latin typeface="MV Boli" panose="02000500030200090000" pitchFamily="2" charset="0"/>
              </a:rPr>
              <a:t>5. MI DAFO PERSONAL</a:t>
            </a:r>
            <a:endParaRPr lang="es-ES" dirty="0">
              <a:effectLst/>
            </a:endParaRPr>
          </a:p>
        </p:txBody>
      </p:sp>
      <p:sp>
        <p:nvSpPr>
          <p:cNvPr id="9" name="Rectángulo 8">
            <a:extLst>
              <a:ext uri="{FF2B5EF4-FFF2-40B4-BE49-F238E27FC236}">
                <a16:creationId xmlns:a16="http://schemas.microsoft.com/office/drawing/2014/main" id="{E0C5015F-1B5E-4CEC-A1E4-F59CFEE14DA0}"/>
              </a:ext>
            </a:extLst>
          </p:cNvPr>
          <p:cNvSpPr/>
          <p:nvPr/>
        </p:nvSpPr>
        <p:spPr>
          <a:xfrm>
            <a:off x="539552" y="1606479"/>
            <a:ext cx="8064896" cy="646331"/>
          </a:xfrm>
          <a:prstGeom prst="rect">
            <a:avLst/>
          </a:prstGeom>
        </p:spPr>
        <p:txBody>
          <a:bodyPr wrap="square">
            <a:spAutoFit/>
          </a:bodyPr>
          <a:lstStyle/>
          <a:p>
            <a:pPr algn="just"/>
            <a:r>
              <a:rPr lang="es-ES" dirty="0">
                <a:latin typeface="Calibri" panose="020F0502020204030204" pitchFamily="34" charset="0"/>
                <a:ea typeface="Calibri" panose="020F0502020204030204" pitchFamily="34" charset="0"/>
              </a:rPr>
              <a:t>Ejercicio que nos permite conocer cuál es </a:t>
            </a:r>
            <a:r>
              <a:rPr lang="es-ES" b="1" dirty="0">
                <a:latin typeface="Calibri" panose="020F0502020204030204" pitchFamily="34" charset="0"/>
                <a:ea typeface="Calibri" panose="020F0502020204030204" pitchFamily="34" charset="0"/>
              </a:rPr>
              <a:t>nuestro punto de partida </a:t>
            </a:r>
            <a:r>
              <a:rPr lang="es-ES" dirty="0">
                <a:latin typeface="Calibri" panose="020F0502020204030204" pitchFamily="34" charset="0"/>
                <a:ea typeface="Calibri" panose="020F0502020204030204" pitchFamily="34" charset="0"/>
              </a:rPr>
              <a:t>de cara a alcanzar el objetivo que deseamos. </a:t>
            </a:r>
            <a:endParaRPr lang="es-ES" dirty="0"/>
          </a:p>
        </p:txBody>
      </p:sp>
      <p:pic>
        <p:nvPicPr>
          <p:cNvPr id="16" name="Imagen 15">
            <a:extLst>
              <a:ext uri="{FF2B5EF4-FFF2-40B4-BE49-F238E27FC236}">
                <a16:creationId xmlns:a16="http://schemas.microsoft.com/office/drawing/2014/main" id="{BEADD862-705F-4830-A16C-B22CE0F40F6D}"/>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1302767" y="2941114"/>
            <a:ext cx="6538465" cy="1897430"/>
          </a:xfrm>
          <a:prstGeom prst="rect">
            <a:avLst/>
          </a:prstGeom>
        </p:spPr>
      </p:pic>
      <p:sp>
        <p:nvSpPr>
          <p:cNvPr id="10" name="Rectángulo 9">
            <a:extLst>
              <a:ext uri="{FF2B5EF4-FFF2-40B4-BE49-F238E27FC236}">
                <a16:creationId xmlns:a16="http://schemas.microsoft.com/office/drawing/2014/main" id="{76FB9A94-0C2C-4CB8-B4CB-524B462162DE}"/>
              </a:ext>
            </a:extLst>
          </p:cNvPr>
          <p:cNvSpPr/>
          <p:nvPr/>
        </p:nvSpPr>
        <p:spPr>
          <a:xfrm>
            <a:off x="179512" y="3140968"/>
            <a:ext cx="3384376" cy="830997"/>
          </a:xfrm>
          <a:prstGeom prst="rect">
            <a:avLst/>
          </a:prstGeom>
        </p:spPr>
        <p:txBody>
          <a:bodyPr wrap="square">
            <a:spAutoFit/>
          </a:bodyPr>
          <a:lstStyle/>
          <a:p>
            <a:pPr algn="ctr"/>
            <a:r>
              <a:rPr lang="es-ES" sz="1600" dirty="0">
                <a:solidFill>
                  <a:srgbClr val="FF0000"/>
                </a:solidFill>
                <a:latin typeface="Comic Sans MS" panose="030F0702030302020204" pitchFamily="66" charset="0"/>
                <a:ea typeface="Calibri" panose="020F0502020204030204" pitchFamily="34" charset="0"/>
              </a:rPr>
              <a:t>¿Quién soy?</a:t>
            </a:r>
          </a:p>
          <a:p>
            <a:pPr algn="ctr"/>
            <a:r>
              <a:rPr lang="es-ES" sz="1600" dirty="0">
                <a:solidFill>
                  <a:srgbClr val="FF0000"/>
                </a:solidFill>
                <a:latin typeface="Comic Sans MS" panose="030F0702030302020204" pitchFamily="66" charset="0"/>
                <a:ea typeface="Calibri" panose="020F0502020204030204" pitchFamily="34" charset="0"/>
              </a:rPr>
              <a:t>¿Dónde estoy?</a:t>
            </a:r>
          </a:p>
          <a:p>
            <a:pPr algn="ctr"/>
            <a:r>
              <a:rPr lang="es-ES" sz="1600" dirty="0">
                <a:solidFill>
                  <a:srgbClr val="FF0000"/>
                </a:solidFill>
                <a:latin typeface="Comic Sans MS" panose="030F0702030302020204" pitchFamily="66" charset="0"/>
                <a:ea typeface="Calibri" panose="020F0502020204030204" pitchFamily="34" charset="0"/>
              </a:rPr>
              <a:t>¿Qué es lo que pienso de mí? </a:t>
            </a:r>
            <a:endParaRPr lang="es-ES" sz="1600" dirty="0">
              <a:solidFill>
                <a:srgbClr val="FF0000"/>
              </a:solidFill>
              <a:latin typeface="Comic Sans MS" panose="030F0702030302020204" pitchFamily="66" charset="0"/>
            </a:endParaRPr>
          </a:p>
        </p:txBody>
      </p:sp>
      <p:sp>
        <p:nvSpPr>
          <p:cNvPr id="11" name="Rectángulo 10">
            <a:extLst>
              <a:ext uri="{FF2B5EF4-FFF2-40B4-BE49-F238E27FC236}">
                <a16:creationId xmlns:a16="http://schemas.microsoft.com/office/drawing/2014/main" id="{8047006D-B8F2-430A-B7E6-6ED171F6DB72}"/>
              </a:ext>
            </a:extLst>
          </p:cNvPr>
          <p:cNvSpPr/>
          <p:nvPr/>
        </p:nvSpPr>
        <p:spPr>
          <a:xfrm>
            <a:off x="5868144" y="4345649"/>
            <a:ext cx="2816104" cy="830997"/>
          </a:xfrm>
          <a:prstGeom prst="rect">
            <a:avLst/>
          </a:prstGeom>
        </p:spPr>
        <p:txBody>
          <a:bodyPr wrap="square">
            <a:spAutoFit/>
          </a:bodyPr>
          <a:lstStyle/>
          <a:p>
            <a:pPr algn="ctr"/>
            <a:r>
              <a:rPr lang="es-ES" sz="1600" dirty="0">
                <a:solidFill>
                  <a:srgbClr val="009999"/>
                </a:solidFill>
                <a:latin typeface="Comic Sans MS" panose="030F0702030302020204" pitchFamily="66" charset="0"/>
                <a:ea typeface="Calibri" panose="020F0502020204030204" pitchFamily="34" charset="0"/>
              </a:rPr>
              <a:t>¿Quién quiero ser?</a:t>
            </a:r>
          </a:p>
          <a:p>
            <a:pPr algn="ctr"/>
            <a:r>
              <a:rPr lang="es-ES" sz="1600" dirty="0">
                <a:solidFill>
                  <a:srgbClr val="009999"/>
                </a:solidFill>
                <a:latin typeface="Comic Sans MS" panose="030F0702030302020204" pitchFamily="66" charset="0"/>
                <a:ea typeface="Calibri" panose="020F0502020204030204" pitchFamily="34" charset="0"/>
              </a:rPr>
              <a:t>¿Dónde quiero estar?</a:t>
            </a:r>
          </a:p>
          <a:p>
            <a:pPr algn="ctr"/>
            <a:r>
              <a:rPr lang="es-ES" sz="1600" dirty="0">
                <a:solidFill>
                  <a:srgbClr val="009999"/>
                </a:solidFill>
                <a:latin typeface="Comic Sans MS" panose="030F0702030302020204" pitchFamily="66" charset="0"/>
                <a:ea typeface="Calibri" panose="020F0502020204030204" pitchFamily="34" charset="0"/>
              </a:rPr>
              <a:t>¿Qué debo pensar de mí? </a:t>
            </a:r>
            <a:endParaRPr lang="es-ES" sz="1600" dirty="0">
              <a:solidFill>
                <a:srgbClr val="009999"/>
              </a:solidFill>
              <a:latin typeface="Comic Sans MS" panose="030F0702030302020204" pitchFamily="66" charset="0"/>
            </a:endParaRPr>
          </a:p>
        </p:txBody>
      </p:sp>
    </p:spTree>
    <p:extLst>
      <p:ext uri="{BB962C8B-B14F-4D97-AF65-F5344CB8AC3E}">
        <p14:creationId xmlns:p14="http://schemas.microsoft.com/office/powerpoint/2010/main" val="263258811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4E3021-1DBA-D261-BC6B-4390E61E81A9}"/>
            </a:ext>
          </a:extLst>
        </p:cNvPr>
        <p:cNvGrpSpPr/>
        <p:nvPr/>
      </p:nvGrpSpPr>
      <p:grpSpPr>
        <a:xfrm>
          <a:off x="0" y="0"/>
          <a:ext cx="0" cy="0"/>
          <a:chOff x="0" y="0"/>
          <a:chExt cx="0" cy="0"/>
        </a:xfrm>
      </p:grpSpPr>
      <p:sp>
        <p:nvSpPr>
          <p:cNvPr id="6" name="3 CuadroTexto">
            <a:extLst>
              <a:ext uri="{FF2B5EF4-FFF2-40B4-BE49-F238E27FC236}">
                <a16:creationId xmlns:a16="http://schemas.microsoft.com/office/drawing/2014/main" id="{409E0FEE-6EBC-9E4A-AC5F-F9D25DC0AAAC}"/>
              </a:ext>
            </a:extLst>
          </p:cNvPr>
          <p:cNvSpPr txBox="1"/>
          <p:nvPr/>
        </p:nvSpPr>
        <p:spPr>
          <a:xfrm>
            <a:off x="0" y="214290"/>
            <a:ext cx="8786842" cy="276999"/>
          </a:xfrm>
          <a:prstGeom prst="rect">
            <a:avLst/>
          </a:prstGeom>
          <a:solidFill>
            <a:srgbClr val="339933"/>
          </a:solidFill>
        </p:spPr>
        <p:txBody>
          <a:bodyPr wrap="square" rtlCol="0">
            <a:spAutoFit/>
          </a:bodyPr>
          <a:lstStyle/>
          <a:p>
            <a:pPr algn="r"/>
            <a:r>
              <a:rPr lang="es-ES" sz="1200" b="1" dirty="0">
                <a:solidFill>
                  <a:schemeClr val="bg1"/>
                </a:solidFill>
                <a:effectLst>
                  <a:outerShdw blurRad="38100" dist="38100" dir="2700000" algn="tl">
                    <a:srgbClr val="000000">
                      <a:alpha val="43137"/>
                    </a:srgbClr>
                  </a:outerShdw>
                </a:effectLst>
                <a:latin typeface="MV Boli" pitchFamily="2" charset="0"/>
                <a:cs typeface="MV Boli" pitchFamily="2" charset="0"/>
              </a:rPr>
              <a:t>Unidad 7 – Espíritu emprendedor    </a:t>
            </a:r>
          </a:p>
        </p:txBody>
      </p:sp>
      <p:sp>
        <p:nvSpPr>
          <p:cNvPr id="12" name="4 CuadroTexto">
            <a:extLst>
              <a:ext uri="{FF2B5EF4-FFF2-40B4-BE49-F238E27FC236}">
                <a16:creationId xmlns:a16="http://schemas.microsoft.com/office/drawing/2014/main" id="{9834A72B-88A0-41FB-9682-974CBE4F67F5}"/>
              </a:ext>
            </a:extLst>
          </p:cNvPr>
          <p:cNvSpPr txBox="1"/>
          <p:nvPr/>
        </p:nvSpPr>
        <p:spPr>
          <a:xfrm>
            <a:off x="357158" y="6381328"/>
            <a:ext cx="8786842" cy="276999"/>
          </a:xfrm>
          <a:prstGeom prst="rect">
            <a:avLst/>
          </a:prstGeom>
          <a:solidFill>
            <a:srgbClr val="339933"/>
          </a:solidFill>
        </p:spPr>
        <p:txBody>
          <a:bodyPr wrap="square" rtlCol="0">
            <a:spAutoFit/>
          </a:bodyPr>
          <a:lstStyle/>
          <a:p>
            <a:r>
              <a:rPr lang="es-ES" sz="1200" b="1" dirty="0">
                <a:solidFill>
                  <a:schemeClr val="bg1"/>
                </a:solidFill>
                <a:effectLst>
                  <a:outerShdw blurRad="38100" dist="38100" dir="2700000" algn="tl">
                    <a:srgbClr val="000000">
                      <a:alpha val="43137"/>
                    </a:srgbClr>
                  </a:outerShdw>
                </a:effectLst>
                <a:latin typeface="MV Boli" pitchFamily="2" charset="0"/>
                <a:cs typeface="MV Boli" pitchFamily="2" charset="0"/>
              </a:rPr>
              <a:t>ECE 4º ESO                       </a:t>
            </a:r>
          </a:p>
        </p:txBody>
      </p:sp>
      <p:pic>
        <p:nvPicPr>
          <p:cNvPr id="13" name="Picture 6" descr="Ilustración del concepto de inversión vector gratuito">
            <a:extLst>
              <a:ext uri="{FF2B5EF4-FFF2-40B4-BE49-F238E27FC236}">
                <a16:creationId xmlns:a16="http://schemas.microsoft.com/office/drawing/2014/main" id="{C1AD2D99-638C-4F32-9E48-CAA084066C5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58148" y="5693024"/>
            <a:ext cx="1158326" cy="1158326"/>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n 4">
            <a:extLst>
              <a:ext uri="{FF2B5EF4-FFF2-40B4-BE49-F238E27FC236}">
                <a16:creationId xmlns:a16="http://schemas.microsoft.com/office/drawing/2014/main" id="{A8BA6117-CFFB-46D7-98EC-2B626F4C5FCC}"/>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1151620" y="758043"/>
            <a:ext cx="6840760" cy="5423600"/>
          </a:xfrm>
          <a:prstGeom prst="rect">
            <a:avLst/>
          </a:prstGeom>
        </p:spPr>
      </p:pic>
    </p:spTree>
    <p:extLst>
      <p:ext uri="{BB962C8B-B14F-4D97-AF65-F5344CB8AC3E}">
        <p14:creationId xmlns:p14="http://schemas.microsoft.com/office/powerpoint/2010/main" val="24031818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3 CuadroTexto">
            <a:extLst>
              <a:ext uri="{FF2B5EF4-FFF2-40B4-BE49-F238E27FC236}">
                <a16:creationId xmlns:a16="http://schemas.microsoft.com/office/drawing/2014/main" id="{F849BA46-13E2-4FB4-93D5-B3CBC9C0C126}"/>
              </a:ext>
            </a:extLst>
          </p:cNvPr>
          <p:cNvSpPr txBox="1"/>
          <p:nvPr/>
        </p:nvSpPr>
        <p:spPr>
          <a:xfrm>
            <a:off x="0" y="214290"/>
            <a:ext cx="8786842" cy="276999"/>
          </a:xfrm>
          <a:prstGeom prst="rect">
            <a:avLst/>
          </a:prstGeom>
          <a:solidFill>
            <a:srgbClr val="339933"/>
          </a:solidFill>
        </p:spPr>
        <p:txBody>
          <a:bodyPr wrap="square" rtlCol="0">
            <a:spAutoFit/>
          </a:bodyPr>
          <a:lstStyle/>
          <a:p>
            <a:pPr algn="r"/>
            <a:r>
              <a:rPr lang="es-ES" sz="1200" b="1" dirty="0">
                <a:solidFill>
                  <a:schemeClr val="bg1"/>
                </a:solidFill>
                <a:effectLst>
                  <a:outerShdw blurRad="38100" dist="38100" dir="2700000" algn="tl">
                    <a:srgbClr val="000000">
                      <a:alpha val="43137"/>
                    </a:srgbClr>
                  </a:outerShdw>
                </a:effectLst>
                <a:latin typeface="MV Boli" pitchFamily="2" charset="0"/>
                <a:cs typeface="MV Boli" pitchFamily="2" charset="0"/>
              </a:rPr>
              <a:t>Unidad 7 – Espíritu emprendedor     </a:t>
            </a:r>
          </a:p>
        </p:txBody>
      </p:sp>
      <p:sp>
        <p:nvSpPr>
          <p:cNvPr id="8" name="4 CuadroTexto">
            <a:extLst>
              <a:ext uri="{FF2B5EF4-FFF2-40B4-BE49-F238E27FC236}">
                <a16:creationId xmlns:a16="http://schemas.microsoft.com/office/drawing/2014/main" id="{416885E8-3E3F-4424-B55D-BBC6D5CFA85A}"/>
              </a:ext>
            </a:extLst>
          </p:cNvPr>
          <p:cNvSpPr txBox="1"/>
          <p:nvPr/>
        </p:nvSpPr>
        <p:spPr>
          <a:xfrm>
            <a:off x="357158" y="6381328"/>
            <a:ext cx="8786842" cy="276999"/>
          </a:xfrm>
          <a:prstGeom prst="rect">
            <a:avLst/>
          </a:prstGeom>
          <a:solidFill>
            <a:srgbClr val="339933"/>
          </a:solidFill>
        </p:spPr>
        <p:txBody>
          <a:bodyPr wrap="square" rtlCol="0">
            <a:spAutoFit/>
          </a:bodyPr>
          <a:lstStyle/>
          <a:p>
            <a:r>
              <a:rPr lang="es-ES" sz="1200" b="1" dirty="0">
                <a:solidFill>
                  <a:schemeClr val="bg1"/>
                </a:solidFill>
                <a:effectLst>
                  <a:outerShdw blurRad="38100" dist="38100" dir="2700000" algn="tl">
                    <a:srgbClr val="000000">
                      <a:alpha val="43137"/>
                    </a:srgbClr>
                  </a:outerShdw>
                </a:effectLst>
                <a:latin typeface="MV Boli" pitchFamily="2" charset="0"/>
                <a:cs typeface="MV Boli" pitchFamily="2" charset="0"/>
              </a:rPr>
              <a:t>ECE 4º ESO                       </a:t>
            </a:r>
          </a:p>
        </p:txBody>
      </p:sp>
      <p:pic>
        <p:nvPicPr>
          <p:cNvPr id="63" name="Picture 6" descr="Ilustración del concepto de inversión vector gratuito">
            <a:extLst>
              <a:ext uri="{FF2B5EF4-FFF2-40B4-BE49-F238E27FC236}">
                <a16:creationId xmlns:a16="http://schemas.microsoft.com/office/drawing/2014/main" id="{2CF59D7E-3067-49B2-845A-8164ED3A163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58148" y="5693024"/>
            <a:ext cx="1158326" cy="1158326"/>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79A87A08-363C-4320-969F-DBA647EE29BF}"/>
              </a:ext>
            </a:extLst>
          </p:cNvPr>
          <p:cNvSpPr txBox="1"/>
          <p:nvPr/>
        </p:nvSpPr>
        <p:spPr>
          <a:xfrm>
            <a:off x="301168" y="649389"/>
            <a:ext cx="7416824" cy="369332"/>
          </a:xfrm>
          <a:prstGeom prst="rect">
            <a:avLst/>
          </a:prstGeom>
          <a:noFill/>
        </p:spPr>
        <p:txBody>
          <a:bodyPr wrap="square" rtlCol="0">
            <a:spAutoFit/>
          </a:bodyPr>
          <a:lstStyle/>
          <a:p>
            <a:r>
              <a:rPr lang="es-ES" b="1" dirty="0">
                <a:solidFill>
                  <a:srgbClr val="0070C0"/>
                </a:solidFill>
                <a:latin typeface="Ink Free" panose="03080402000500000000" pitchFamily="66" charset="0"/>
              </a:rPr>
              <a:t>Empresarios españoles famosos:</a:t>
            </a:r>
          </a:p>
        </p:txBody>
      </p:sp>
      <p:pic>
        <p:nvPicPr>
          <p:cNvPr id="7" name="Imagen 6">
            <a:extLst>
              <a:ext uri="{FF2B5EF4-FFF2-40B4-BE49-F238E27FC236}">
                <a16:creationId xmlns:a16="http://schemas.microsoft.com/office/drawing/2014/main" id="{F40A52B3-9515-4631-A29F-6B6DE7A76E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56507" y="858099"/>
            <a:ext cx="4037856" cy="2343399"/>
          </a:xfrm>
          <a:prstGeom prst="rect">
            <a:avLst/>
          </a:prstGeom>
        </p:spPr>
      </p:pic>
      <p:pic>
        <p:nvPicPr>
          <p:cNvPr id="9" name="Imagen 8">
            <a:extLst>
              <a:ext uri="{FF2B5EF4-FFF2-40B4-BE49-F238E27FC236}">
                <a16:creationId xmlns:a16="http://schemas.microsoft.com/office/drawing/2014/main" id="{96D83085-6197-476A-9F50-CFD45C74476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56507" y="3456059"/>
            <a:ext cx="3688396" cy="2643413"/>
          </a:xfrm>
          <a:prstGeom prst="rect">
            <a:avLst/>
          </a:prstGeom>
        </p:spPr>
      </p:pic>
      <p:pic>
        <p:nvPicPr>
          <p:cNvPr id="10" name="Imagen 9">
            <a:extLst>
              <a:ext uri="{FF2B5EF4-FFF2-40B4-BE49-F238E27FC236}">
                <a16:creationId xmlns:a16="http://schemas.microsoft.com/office/drawing/2014/main" id="{F78C4ADD-45D9-44F4-B04F-6EB30E1C656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9636" y="2149753"/>
            <a:ext cx="4222363" cy="2147425"/>
          </a:xfrm>
          <a:prstGeom prst="rect">
            <a:avLst/>
          </a:prstGeom>
        </p:spPr>
      </p:pic>
      <p:sp>
        <p:nvSpPr>
          <p:cNvPr id="11" name="CuadroTexto 10">
            <a:extLst>
              <a:ext uri="{FF2B5EF4-FFF2-40B4-BE49-F238E27FC236}">
                <a16:creationId xmlns:a16="http://schemas.microsoft.com/office/drawing/2014/main" id="{6FE5312B-A667-401B-B561-DA98B10D1270}"/>
              </a:ext>
            </a:extLst>
          </p:cNvPr>
          <p:cNvSpPr txBox="1"/>
          <p:nvPr/>
        </p:nvSpPr>
        <p:spPr>
          <a:xfrm>
            <a:off x="887664" y="4394368"/>
            <a:ext cx="3146306" cy="369332"/>
          </a:xfrm>
          <a:prstGeom prst="rect">
            <a:avLst/>
          </a:prstGeom>
          <a:noFill/>
        </p:spPr>
        <p:txBody>
          <a:bodyPr wrap="square" rtlCol="0">
            <a:spAutoFit/>
          </a:bodyPr>
          <a:lstStyle/>
          <a:p>
            <a:r>
              <a:rPr lang="es-ES" b="1" dirty="0">
                <a:latin typeface="Ink Free" panose="03080402000500000000" pitchFamily="66" charset="0"/>
              </a:rPr>
              <a:t>Amancio Ortega - </a:t>
            </a:r>
            <a:r>
              <a:rPr lang="es-ES" b="1" dirty="0">
                <a:solidFill>
                  <a:schemeClr val="bg1">
                    <a:lumMod val="50000"/>
                  </a:schemeClr>
                </a:solidFill>
                <a:latin typeface="Ink Free" panose="03080402000500000000" pitchFamily="66" charset="0"/>
              </a:rPr>
              <a:t>INDITEX</a:t>
            </a:r>
          </a:p>
        </p:txBody>
      </p:sp>
      <p:sp>
        <p:nvSpPr>
          <p:cNvPr id="12" name="CuadroTexto 11">
            <a:extLst>
              <a:ext uri="{FF2B5EF4-FFF2-40B4-BE49-F238E27FC236}">
                <a16:creationId xmlns:a16="http://schemas.microsoft.com/office/drawing/2014/main" id="{E7BED783-7B32-4197-9D23-241E16D37FA9}"/>
              </a:ext>
            </a:extLst>
          </p:cNvPr>
          <p:cNvSpPr txBox="1"/>
          <p:nvPr/>
        </p:nvSpPr>
        <p:spPr>
          <a:xfrm>
            <a:off x="2987823" y="1194928"/>
            <a:ext cx="1676429" cy="646331"/>
          </a:xfrm>
          <a:prstGeom prst="rect">
            <a:avLst/>
          </a:prstGeom>
          <a:noFill/>
        </p:spPr>
        <p:txBody>
          <a:bodyPr wrap="square" rtlCol="0">
            <a:spAutoFit/>
          </a:bodyPr>
          <a:lstStyle/>
          <a:p>
            <a:pPr algn="r"/>
            <a:r>
              <a:rPr lang="es-ES" b="1" dirty="0">
                <a:latin typeface="Ink Free" panose="03080402000500000000" pitchFamily="66" charset="0"/>
              </a:rPr>
              <a:t>Juan Roig – </a:t>
            </a:r>
          </a:p>
          <a:p>
            <a:pPr algn="r"/>
            <a:r>
              <a:rPr lang="es-ES" b="1" dirty="0">
                <a:solidFill>
                  <a:schemeClr val="bg1">
                    <a:lumMod val="50000"/>
                  </a:schemeClr>
                </a:solidFill>
                <a:latin typeface="Ink Free" panose="03080402000500000000" pitchFamily="66" charset="0"/>
              </a:rPr>
              <a:t>MERCADONA</a:t>
            </a:r>
          </a:p>
        </p:txBody>
      </p:sp>
      <p:sp>
        <p:nvSpPr>
          <p:cNvPr id="13" name="CuadroTexto 12">
            <a:extLst>
              <a:ext uri="{FF2B5EF4-FFF2-40B4-BE49-F238E27FC236}">
                <a16:creationId xmlns:a16="http://schemas.microsoft.com/office/drawing/2014/main" id="{15FAC6B3-A7F3-4CCD-96A6-8893D41D3E52}"/>
              </a:ext>
            </a:extLst>
          </p:cNvPr>
          <p:cNvSpPr txBox="1"/>
          <p:nvPr/>
        </p:nvSpPr>
        <p:spPr>
          <a:xfrm>
            <a:off x="2267744" y="5292313"/>
            <a:ext cx="2422148" cy="646331"/>
          </a:xfrm>
          <a:prstGeom prst="rect">
            <a:avLst/>
          </a:prstGeom>
          <a:noFill/>
        </p:spPr>
        <p:txBody>
          <a:bodyPr wrap="square" rtlCol="0">
            <a:spAutoFit/>
          </a:bodyPr>
          <a:lstStyle/>
          <a:p>
            <a:pPr algn="r"/>
            <a:r>
              <a:rPr lang="es-ES" b="1" dirty="0">
                <a:latin typeface="Ink Free" panose="03080402000500000000" pitchFamily="66" charset="0"/>
              </a:rPr>
              <a:t>Ana Botín – </a:t>
            </a:r>
          </a:p>
          <a:p>
            <a:pPr algn="r"/>
            <a:r>
              <a:rPr lang="es-ES" b="1" dirty="0">
                <a:solidFill>
                  <a:schemeClr val="bg1">
                    <a:lumMod val="50000"/>
                  </a:schemeClr>
                </a:solidFill>
                <a:latin typeface="Ink Free" panose="03080402000500000000" pitchFamily="66" charset="0"/>
              </a:rPr>
              <a:t>BANCO SANTANDER</a:t>
            </a:r>
          </a:p>
        </p:txBody>
      </p:sp>
    </p:spTree>
    <p:extLst>
      <p:ext uri="{BB962C8B-B14F-4D97-AF65-F5344CB8AC3E}">
        <p14:creationId xmlns:p14="http://schemas.microsoft.com/office/powerpoint/2010/main" val="6822819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3 CuadroTexto">
            <a:extLst>
              <a:ext uri="{FF2B5EF4-FFF2-40B4-BE49-F238E27FC236}">
                <a16:creationId xmlns:a16="http://schemas.microsoft.com/office/drawing/2014/main" id="{F849BA46-13E2-4FB4-93D5-B3CBC9C0C126}"/>
              </a:ext>
            </a:extLst>
          </p:cNvPr>
          <p:cNvSpPr txBox="1"/>
          <p:nvPr/>
        </p:nvSpPr>
        <p:spPr>
          <a:xfrm>
            <a:off x="0" y="214290"/>
            <a:ext cx="8786842" cy="276999"/>
          </a:xfrm>
          <a:prstGeom prst="rect">
            <a:avLst/>
          </a:prstGeom>
          <a:solidFill>
            <a:srgbClr val="339933"/>
          </a:solidFill>
        </p:spPr>
        <p:txBody>
          <a:bodyPr wrap="square" rtlCol="0">
            <a:spAutoFit/>
          </a:bodyPr>
          <a:lstStyle/>
          <a:p>
            <a:pPr algn="r"/>
            <a:r>
              <a:rPr lang="es-ES" sz="1200" b="1" dirty="0">
                <a:solidFill>
                  <a:schemeClr val="bg1"/>
                </a:solidFill>
                <a:effectLst>
                  <a:outerShdw blurRad="38100" dist="38100" dir="2700000" algn="tl">
                    <a:srgbClr val="000000">
                      <a:alpha val="43137"/>
                    </a:srgbClr>
                  </a:outerShdw>
                </a:effectLst>
                <a:latin typeface="MV Boli" pitchFamily="2" charset="0"/>
                <a:cs typeface="MV Boli" pitchFamily="2" charset="0"/>
              </a:rPr>
              <a:t>Unidad 7 – Espíritu emprendedor     </a:t>
            </a:r>
          </a:p>
        </p:txBody>
      </p:sp>
      <p:sp>
        <p:nvSpPr>
          <p:cNvPr id="8" name="4 CuadroTexto">
            <a:extLst>
              <a:ext uri="{FF2B5EF4-FFF2-40B4-BE49-F238E27FC236}">
                <a16:creationId xmlns:a16="http://schemas.microsoft.com/office/drawing/2014/main" id="{416885E8-3E3F-4424-B55D-BBC6D5CFA85A}"/>
              </a:ext>
            </a:extLst>
          </p:cNvPr>
          <p:cNvSpPr txBox="1"/>
          <p:nvPr/>
        </p:nvSpPr>
        <p:spPr>
          <a:xfrm>
            <a:off x="357158" y="6381328"/>
            <a:ext cx="8786842" cy="276999"/>
          </a:xfrm>
          <a:prstGeom prst="rect">
            <a:avLst/>
          </a:prstGeom>
          <a:solidFill>
            <a:srgbClr val="339933"/>
          </a:solidFill>
        </p:spPr>
        <p:txBody>
          <a:bodyPr wrap="square" rtlCol="0">
            <a:spAutoFit/>
          </a:bodyPr>
          <a:lstStyle/>
          <a:p>
            <a:r>
              <a:rPr lang="es-ES" sz="1200" b="1" dirty="0">
                <a:solidFill>
                  <a:schemeClr val="bg1"/>
                </a:solidFill>
                <a:effectLst>
                  <a:outerShdw blurRad="38100" dist="38100" dir="2700000" algn="tl">
                    <a:srgbClr val="000000">
                      <a:alpha val="43137"/>
                    </a:srgbClr>
                  </a:outerShdw>
                </a:effectLst>
                <a:latin typeface="MV Boli" pitchFamily="2" charset="0"/>
                <a:cs typeface="MV Boli" pitchFamily="2" charset="0"/>
              </a:rPr>
              <a:t>ECE 4º ESO                       </a:t>
            </a:r>
          </a:p>
        </p:txBody>
      </p:sp>
      <p:pic>
        <p:nvPicPr>
          <p:cNvPr id="63" name="Picture 6" descr="Ilustración del concepto de inversión vector gratuito">
            <a:extLst>
              <a:ext uri="{FF2B5EF4-FFF2-40B4-BE49-F238E27FC236}">
                <a16:creationId xmlns:a16="http://schemas.microsoft.com/office/drawing/2014/main" id="{2CF59D7E-3067-49B2-845A-8164ED3A163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58148" y="5693024"/>
            <a:ext cx="1158326" cy="1158326"/>
          </a:xfrm>
          <a:prstGeom prst="rect">
            <a:avLst/>
          </a:prstGeom>
          <a:noFill/>
          <a:extLst>
            <a:ext uri="{909E8E84-426E-40DD-AFC4-6F175D3DCCD1}">
              <a14:hiddenFill xmlns:a14="http://schemas.microsoft.com/office/drawing/2010/main">
                <a:solidFill>
                  <a:srgbClr val="FFFFFF"/>
                </a:solidFill>
              </a14:hiddenFill>
            </a:ext>
          </a:extLst>
        </p:spPr>
      </p:pic>
      <p:sp>
        <p:nvSpPr>
          <p:cNvPr id="12" name="CuadroTexto 11">
            <a:extLst>
              <a:ext uri="{FF2B5EF4-FFF2-40B4-BE49-F238E27FC236}">
                <a16:creationId xmlns:a16="http://schemas.microsoft.com/office/drawing/2014/main" id="{BBFA5431-F0F0-4DF1-BA2B-4BC752DAAD23}"/>
              </a:ext>
            </a:extLst>
          </p:cNvPr>
          <p:cNvSpPr txBox="1"/>
          <p:nvPr/>
        </p:nvSpPr>
        <p:spPr>
          <a:xfrm>
            <a:off x="301168" y="649389"/>
            <a:ext cx="7416824" cy="369332"/>
          </a:xfrm>
          <a:prstGeom prst="rect">
            <a:avLst/>
          </a:prstGeom>
          <a:noFill/>
        </p:spPr>
        <p:txBody>
          <a:bodyPr wrap="square" rtlCol="0">
            <a:spAutoFit/>
          </a:bodyPr>
          <a:lstStyle/>
          <a:p>
            <a:r>
              <a:rPr lang="es-ES" b="1" dirty="0">
                <a:solidFill>
                  <a:srgbClr val="0070C0"/>
                </a:solidFill>
                <a:latin typeface="Ink Free" panose="03080402000500000000" pitchFamily="66" charset="0"/>
              </a:rPr>
              <a:t>Emprendedores internacionalmente reconocidos:</a:t>
            </a:r>
          </a:p>
        </p:txBody>
      </p:sp>
      <p:pic>
        <p:nvPicPr>
          <p:cNvPr id="13" name="Imagen 12">
            <a:extLst>
              <a:ext uri="{FF2B5EF4-FFF2-40B4-BE49-F238E27FC236}">
                <a16:creationId xmlns:a16="http://schemas.microsoft.com/office/drawing/2014/main" id="{DA59FCB7-436C-4ADE-BA33-0550124737B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5099" y="1247743"/>
            <a:ext cx="3494762" cy="1924849"/>
          </a:xfrm>
          <a:prstGeom prst="rect">
            <a:avLst/>
          </a:prstGeom>
        </p:spPr>
      </p:pic>
      <p:pic>
        <p:nvPicPr>
          <p:cNvPr id="14" name="Imagen 13">
            <a:extLst>
              <a:ext uri="{FF2B5EF4-FFF2-40B4-BE49-F238E27FC236}">
                <a16:creationId xmlns:a16="http://schemas.microsoft.com/office/drawing/2014/main" id="{80113A7C-611E-46D7-A4E0-A812B26C436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3018" y="3386482"/>
            <a:ext cx="2358127" cy="2358127"/>
          </a:xfrm>
          <a:prstGeom prst="rect">
            <a:avLst/>
          </a:prstGeom>
        </p:spPr>
      </p:pic>
      <p:pic>
        <p:nvPicPr>
          <p:cNvPr id="15" name="Imagen 14">
            <a:extLst>
              <a:ext uri="{FF2B5EF4-FFF2-40B4-BE49-F238E27FC236}">
                <a16:creationId xmlns:a16="http://schemas.microsoft.com/office/drawing/2014/main" id="{C8B41D76-70F6-44C3-8F1B-79E8591B22E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83968" y="3699417"/>
            <a:ext cx="3635896" cy="2045192"/>
          </a:xfrm>
          <a:prstGeom prst="rect">
            <a:avLst/>
          </a:prstGeom>
        </p:spPr>
      </p:pic>
      <p:pic>
        <p:nvPicPr>
          <p:cNvPr id="16" name="Imagen 15">
            <a:extLst>
              <a:ext uri="{FF2B5EF4-FFF2-40B4-BE49-F238E27FC236}">
                <a16:creationId xmlns:a16="http://schemas.microsoft.com/office/drawing/2014/main" id="{D70F56B8-DC7F-4DD1-A93C-681610222EB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81140" y="1170879"/>
            <a:ext cx="2279842" cy="2279842"/>
          </a:xfrm>
          <a:prstGeom prst="rect">
            <a:avLst/>
          </a:prstGeom>
        </p:spPr>
      </p:pic>
      <p:sp>
        <p:nvSpPr>
          <p:cNvPr id="17" name="CuadroTexto 16">
            <a:extLst>
              <a:ext uri="{FF2B5EF4-FFF2-40B4-BE49-F238E27FC236}">
                <a16:creationId xmlns:a16="http://schemas.microsoft.com/office/drawing/2014/main" id="{38DDCC69-3806-45CC-9436-74B76C329DD8}"/>
              </a:ext>
            </a:extLst>
          </p:cNvPr>
          <p:cNvSpPr txBox="1"/>
          <p:nvPr/>
        </p:nvSpPr>
        <p:spPr>
          <a:xfrm>
            <a:off x="2852818" y="1422529"/>
            <a:ext cx="2279842" cy="1200329"/>
          </a:xfrm>
          <a:prstGeom prst="rect">
            <a:avLst/>
          </a:prstGeom>
          <a:noFill/>
        </p:spPr>
        <p:txBody>
          <a:bodyPr wrap="square" rtlCol="0">
            <a:spAutoFit/>
          </a:bodyPr>
          <a:lstStyle/>
          <a:p>
            <a:r>
              <a:rPr lang="es-ES" b="1" dirty="0">
                <a:latin typeface="Ink Free" panose="03080402000500000000" pitchFamily="66" charset="0"/>
              </a:rPr>
              <a:t>Steve Jobs</a:t>
            </a:r>
          </a:p>
          <a:p>
            <a:r>
              <a:rPr lang="es-ES" b="1" dirty="0" err="1">
                <a:solidFill>
                  <a:schemeClr val="bg1">
                    <a:lumMod val="50000"/>
                  </a:schemeClr>
                </a:solidFill>
                <a:latin typeface="Ink Free" panose="03080402000500000000" pitchFamily="66" charset="0"/>
              </a:rPr>
              <a:t>Iphone</a:t>
            </a:r>
            <a:r>
              <a:rPr lang="es-ES" b="1" dirty="0">
                <a:solidFill>
                  <a:schemeClr val="bg1">
                    <a:lumMod val="50000"/>
                  </a:schemeClr>
                </a:solidFill>
                <a:latin typeface="Ink Free" panose="03080402000500000000" pitchFamily="66" charset="0"/>
              </a:rPr>
              <a:t>, </a:t>
            </a:r>
            <a:r>
              <a:rPr lang="es-ES" b="1" dirty="0" err="1">
                <a:solidFill>
                  <a:schemeClr val="bg1">
                    <a:lumMod val="50000"/>
                  </a:schemeClr>
                </a:solidFill>
                <a:latin typeface="Ink Free" panose="03080402000500000000" pitchFamily="66" charset="0"/>
              </a:rPr>
              <a:t>Ipod</a:t>
            </a:r>
            <a:r>
              <a:rPr lang="es-ES" b="1" dirty="0">
                <a:solidFill>
                  <a:schemeClr val="bg1">
                    <a:lumMod val="50000"/>
                  </a:schemeClr>
                </a:solidFill>
                <a:latin typeface="Ink Free" panose="03080402000500000000" pitchFamily="66" charset="0"/>
              </a:rPr>
              <a:t>, </a:t>
            </a:r>
            <a:r>
              <a:rPr lang="es-ES" b="1" dirty="0" err="1">
                <a:solidFill>
                  <a:schemeClr val="bg1">
                    <a:lumMod val="50000"/>
                  </a:schemeClr>
                </a:solidFill>
                <a:latin typeface="Ink Free" panose="03080402000500000000" pitchFamily="66" charset="0"/>
              </a:rPr>
              <a:t>Ipad</a:t>
            </a:r>
            <a:r>
              <a:rPr lang="es-ES" b="1" dirty="0">
                <a:solidFill>
                  <a:schemeClr val="bg1">
                    <a:lumMod val="50000"/>
                  </a:schemeClr>
                </a:solidFill>
                <a:latin typeface="Ink Free" panose="03080402000500000000" pitchFamily="66" charset="0"/>
              </a:rPr>
              <a:t>,…</a:t>
            </a:r>
          </a:p>
          <a:p>
            <a:r>
              <a:rPr lang="es-ES" b="1" dirty="0">
                <a:solidFill>
                  <a:schemeClr val="bg1">
                    <a:lumMod val="50000"/>
                  </a:schemeClr>
                </a:solidFill>
                <a:latin typeface="Ink Free" panose="03080402000500000000" pitchFamily="66" charset="0"/>
              </a:rPr>
              <a:t>Apple</a:t>
            </a:r>
          </a:p>
        </p:txBody>
      </p:sp>
      <p:sp>
        <p:nvSpPr>
          <p:cNvPr id="18" name="CuadroTexto 17">
            <a:extLst>
              <a:ext uri="{FF2B5EF4-FFF2-40B4-BE49-F238E27FC236}">
                <a16:creationId xmlns:a16="http://schemas.microsoft.com/office/drawing/2014/main" id="{A984E3E7-5FC1-47D2-A447-852DAA85789B}"/>
              </a:ext>
            </a:extLst>
          </p:cNvPr>
          <p:cNvSpPr txBox="1"/>
          <p:nvPr/>
        </p:nvSpPr>
        <p:spPr>
          <a:xfrm>
            <a:off x="923197" y="5739803"/>
            <a:ext cx="3635896" cy="646331"/>
          </a:xfrm>
          <a:prstGeom prst="rect">
            <a:avLst/>
          </a:prstGeom>
          <a:noFill/>
        </p:spPr>
        <p:txBody>
          <a:bodyPr wrap="square" rtlCol="0">
            <a:spAutoFit/>
          </a:bodyPr>
          <a:lstStyle/>
          <a:p>
            <a:r>
              <a:rPr lang="es-ES" b="1" dirty="0">
                <a:latin typeface="Ink Free" panose="03080402000500000000" pitchFamily="66" charset="0"/>
              </a:rPr>
              <a:t>Bill Gates</a:t>
            </a:r>
          </a:p>
          <a:p>
            <a:r>
              <a:rPr lang="es-ES" b="1" dirty="0">
                <a:solidFill>
                  <a:schemeClr val="bg1">
                    <a:lumMod val="50000"/>
                  </a:schemeClr>
                </a:solidFill>
                <a:latin typeface="Ink Free" panose="03080402000500000000" pitchFamily="66" charset="0"/>
              </a:rPr>
              <a:t>Ordenador personal -  Microsoft</a:t>
            </a:r>
          </a:p>
        </p:txBody>
      </p:sp>
      <p:sp>
        <p:nvSpPr>
          <p:cNvPr id="19" name="CuadroTexto 18">
            <a:extLst>
              <a:ext uri="{FF2B5EF4-FFF2-40B4-BE49-F238E27FC236}">
                <a16:creationId xmlns:a16="http://schemas.microsoft.com/office/drawing/2014/main" id="{2C37EB41-A687-4DA9-9EEE-7D08E4091265}"/>
              </a:ext>
            </a:extLst>
          </p:cNvPr>
          <p:cNvSpPr txBox="1"/>
          <p:nvPr/>
        </p:nvSpPr>
        <p:spPr>
          <a:xfrm>
            <a:off x="4370956" y="4738240"/>
            <a:ext cx="2279842" cy="923330"/>
          </a:xfrm>
          <a:prstGeom prst="rect">
            <a:avLst/>
          </a:prstGeom>
          <a:noFill/>
        </p:spPr>
        <p:txBody>
          <a:bodyPr wrap="square" rtlCol="0">
            <a:spAutoFit/>
          </a:bodyPr>
          <a:lstStyle/>
          <a:p>
            <a:r>
              <a:rPr lang="es-ES" b="1" dirty="0">
                <a:latin typeface="Ink Free" panose="03080402000500000000" pitchFamily="66" charset="0"/>
              </a:rPr>
              <a:t>Jeff Bezos </a:t>
            </a:r>
          </a:p>
          <a:p>
            <a:r>
              <a:rPr lang="es-ES" b="1" dirty="0">
                <a:solidFill>
                  <a:schemeClr val="bg1">
                    <a:lumMod val="50000"/>
                  </a:schemeClr>
                </a:solidFill>
                <a:latin typeface="Ink Free" panose="03080402000500000000" pitchFamily="66" charset="0"/>
              </a:rPr>
              <a:t>Comercio electrónico</a:t>
            </a:r>
          </a:p>
          <a:p>
            <a:r>
              <a:rPr lang="es-ES" b="1" dirty="0">
                <a:solidFill>
                  <a:schemeClr val="bg1">
                    <a:lumMod val="50000"/>
                  </a:schemeClr>
                </a:solidFill>
                <a:latin typeface="Ink Free" panose="03080402000500000000" pitchFamily="66" charset="0"/>
              </a:rPr>
              <a:t>Amazon</a:t>
            </a:r>
          </a:p>
        </p:txBody>
      </p:sp>
      <p:sp>
        <p:nvSpPr>
          <p:cNvPr id="20" name="CuadroTexto 19">
            <a:extLst>
              <a:ext uri="{FF2B5EF4-FFF2-40B4-BE49-F238E27FC236}">
                <a16:creationId xmlns:a16="http://schemas.microsoft.com/office/drawing/2014/main" id="{F4EAB812-A640-44FF-A6F7-FB7C909FB9D6}"/>
              </a:ext>
            </a:extLst>
          </p:cNvPr>
          <p:cNvSpPr txBox="1"/>
          <p:nvPr/>
        </p:nvSpPr>
        <p:spPr>
          <a:xfrm>
            <a:off x="4126301" y="2426383"/>
            <a:ext cx="2279842" cy="923330"/>
          </a:xfrm>
          <a:prstGeom prst="rect">
            <a:avLst/>
          </a:prstGeom>
          <a:noFill/>
        </p:spPr>
        <p:txBody>
          <a:bodyPr wrap="square" rtlCol="0">
            <a:spAutoFit/>
          </a:bodyPr>
          <a:lstStyle/>
          <a:p>
            <a:pPr algn="r"/>
            <a:r>
              <a:rPr lang="es-ES" b="1" dirty="0">
                <a:latin typeface="Ink Free" panose="03080402000500000000" pitchFamily="66" charset="0"/>
              </a:rPr>
              <a:t>Muhammad Yunus</a:t>
            </a:r>
          </a:p>
          <a:p>
            <a:pPr algn="r"/>
            <a:r>
              <a:rPr lang="es-ES" b="1" dirty="0">
                <a:solidFill>
                  <a:schemeClr val="bg1">
                    <a:lumMod val="50000"/>
                  </a:schemeClr>
                </a:solidFill>
                <a:latin typeface="Ink Free" panose="03080402000500000000" pitchFamily="66" charset="0"/>
              </a:rPr>
              <a:t>Banca ética</a:t>
            </a:r>
          </a:p>
          <a:p>
            <a:pPr algn="r"/>
            <a:r>
              <a:rPr lang="es-ES" b="1" dirty="0" err="1">
                <a:solidFill>
                  <a:schemeClr val="bg1">
                    <a:lumMod val="50000"/>
                  </a:schemeClr>
                </a:solidFill>
                <a:latin typeface="Ink Free" panose="03080402000500000000" pitchFamily="66" charset="0"/>
              </a:rPr>
              <a:t>Grameen</a:t>
            </a:r>
            <a:r>
              <a:rPr lang="es-ES" b="1" dirty="0">
                <a:solidFill>
                  <a:schemeClr val="bg1">
                    <a:lumMod val="50000"/>
                  </a:schemeClr>
                </a:solidFill>
                <a:latin typeface="Ink Free" panose="03080402000500000000" pitchFamily="66" charset="0"/>
              </a:rPr>
              <a:t> Bank</a:t>
            </a:r>
          </a:p>
        </p:txBody>
      </p:sp>
    </p:spTree>
    <p:extLst>
      <p:ext uri="{BB962C8B-B14F-4D97-AF65-F5344CB8AC3E}">
        <p14:creationId xmlns:p14="http://schemas.microsoft.com/office/powerpoint/2010/main" val="39933241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3 CuadroTexto">
            <a:extLst>
              <a:ext uri="{FF2B5EF4-FFF2-40B4-BE49-F238E27FC236}">
                <a16:creationId xmlns:a16="http://schemas.microsoft.com/office/drawing/2014/main" id="{F849BA46-13E2-4FB4-93D5-B3CBC9C0C126}"/>
              </a:ext>
            </a:extLst>
          </p:cNvPr>
          <p:cNvSpPr txBox="1"/>
          <p:nvPr/>
        </p:nvSpPr>
        <p:spPr>
          <a:xfrm>
            <a:off x="0" y="214290"/>
            <a:ext cx="8786842" cy="276999"/>
          </a:xfrm>
          <a:prstGeom prst="rect">
            <a:avLst/>
          </a:prstGeom>
          <a:solidFill>
            <a:srgbClr val="339933"/>
          </a:solidFill>
        </p:spPr>
        <p:txBody>
          <a:bodyPr wrap="square" rtlCol="0">
            <a:spAutoFit/>
          </a:bodyPr>
          <a:lstStyle/>
          <a:p>
            <a:pPr algn="r"/>
            <a:r>
              <a:rPr lang="es-ES" sz="1200" b="1" dirty="0">
                <a:solidFill>
                  <a:schemeClr val="bg1"/>
                </a:solidFill>
                <a:effectLst>
                  <a:outerShdw blurRad="38100" dist="38100" dir="2700000" algn="tl">
                    <a:srgbClr val="000000">
                      <a:alpha val="43137"/>
                    </a:srgbClr>
                  </a:outerShdw>
                </a:effectLst>
                <a:latin typeface="MV Boli" pitchFamily="2" charset="0"/>
                <a:cs typeface="MV Boli" pitchFamily="2" charset="0"/>
              </a:rPr>
              <a:t>Unidad 7 – Espíritu emprendedor     </a:t>
            </a:r>
          </a:p>
        </p:txBody>
      </p:sp>
      <p:sp>
        <p:nvSpPr>
          <p:cNvPr id="8" name="4 CuadroTexto">
            <a:extLst>
              <a:ext uri="{FF2B5EF4-FFF2-40B4-BE49-F238E27FC236}">
                <a16:creationId xmlns:a16="http://schemas.microsoft.com/office/drawing/2014/main" id="{416885E8-3E3F-4424-B55D-BBC6D5CFA85A}"/>
              </a:ext>
            </a:extLst>
          </p:cNvPr>
          <p:cNvSpPr txBox="1"/>
          <p:nvPr/>
        </p:nvSpPr>
        <p:spPr>
          <a:xfrm>
            <a:off x="357158" y="6381328"/>
            <a:ext cx="8786842" cy="276999"/>
          </a:xfrm>
          <a:prstGeom prst="rect">
            <a:avLst/>
          </a:prstGeom>
          <a:solidFill>
            <a:srgbClr val="339933"/>
          </a:solidFill>
        </p:spPr>
        <p:txBody>
          <a:bodyPr wrap="square" rtlCol="0">
            <a:spAutoFit/>
          </a:bodyPr>
          <a:lstStyle/>
          <a:p>
            <a:r>
              <a:rPr lang="es-ES" sz="1200" b="1" dirty="0">
                <a:solidFill>
                  <a:schemeClr val="bg1"/>
                </a:solidFill>
                <a:effectLst>
                  <a:outerShdw blurRad="38100" dist="38100" dir="2700000" algn="tl">
                    <a:srgbClr val="000000">
                      <a:alpha val="43137"/>
                    </a:srgbClr>
                  </a:outerShdw>
                </a:effectLst>
                <a:latin typeface="MV Boli" pitchFamily="2" charset="0"/>
                <a:cs typeface="MV Boli" pitchFamily="2" charset="0"/>
              </a:rPr>
              <a:t>ECE 4º ESO                       </a:t>
            </a:r>
          </a:p>
        </p:txBody>
      </p:sp>
      <p:pic>
        <p:nvPicPr>
          <p:cNvPr id="63" name="Picture 6" descr="Ilustración del concepto de inversión vector gratuito">
            <a:extLst>
              <a:ext uri="{FF2B5EF4-FFF2-40B4-BE49-F238E27FC236}">
                <a16:creationId xmlns:a16="http://schemas.microsoft.com/office/drawing/2014/main" id="{2CF59D7E-3067-49B2-845A-8164ED3A163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58148" y="5693024"/>
            <a:ext cx="1158326" cy="1158326"/>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CBB2AC35-1707-49BF-BA3A-63B1128E59BE}"/>
              </a:ext>
            </a:extLst>
          </p:cNvPr>
          <p:cNvSpPr txBox="1"/>
          <p:nvPr/>
        </p:nvSpPr>
        <p:spPr>
          <a:xfrm>
            <a:off x="301168" y="649389"/>
            <a:ext cx="7416824" cy="369332"/>
          </a:xfrm>
          <a:prstGeom prst="rect">
            <a:avLst/>
          </a:prstGeom>
          <a:noFill/>
        </p:spPr>
        <p:txBody>
          <a:bodyPr wrap="square" rtlCol="0">
            <a:spAutoFit/>
          </a:bodyPr>
          <a:lstStyle/>
          <a:p>
            <a:r>
              <a:rPr lang="es-ES" b="1" dirty="0">
                <a:solidFill>
                  <a:srgbClr val="0070C0"/>
                </a:solidFill>
                <a:latin typeface="Ink Free" panose="03080402000500000000" pitchFamily="66" charset="0"/>
              </a:rPr>
              <a:t>Ellas también emprenden….</a:t>
            </a:r>
          </a:p>
        </p:txBody>
      </p:sp>
      <p:pic>
        <p:nvPicPr>
          <p:cNvPr id="7" name="Imagen 6">
            <a:extLst>
              <a:ext uri="{FF2B5EF4-FFF2-40B4-BE49-F238E27FC236}">
                <a16:creationId xmlns:a16="http://schemas.microsoft.com/office/drawing/2014/main" id="{EB20BB3B-3DAB-4D37-91C5-6E45B4DB80E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8834" y="1145281"/>
            <a:ext cx="3350746" cy="2549049"/>
          </a:xfrm>
          <a:prstGeom prst="rect">
            <a:avLst/>
          </a:prstGeom>
        </p:spPr>
      </p:pic>
      <p:pic>
        <p:nvPicPr>
          <p:cNvPr id="9" name="Imagen 8">
            <a:extLst>
              <a:ext uri="{FF2B5EF4-FFF2-40B4-BE49-F238E27FC236}">
                <a16:creationId xmlns:a16="http://schemas.microsoft.com/office/drawing/2014/main" id="{66D8F969-97BC-4032-857D-DD6A17EFA7E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49540" y="2289613"/>
            <a:ext cx="4075931" cy="2293391"/>
          </a:xfrm>
          <a:prstGeom prst="rect">
            <a:avLst/>
          </a:prstGeom>
        </p:spPr>
      </p:pic>
      <p:pic>
        <p:nvPicPr>
          <p:cNvPr id="10" name="Imagen 9">
            <a:extLst>
              <a:ext uri="{FF2B5EF4-FFF2-40B4-BE49-F238E27FC236}">
                <a16:creationId xmlns:a16="http://schemas.microsoft.com/office/drawing/2014/main" id="{3EAECCE1-7596-4934-8143-567178C5C4A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87624" y="3813250"/>
            <a:ext cx="2501585" cy="2451553"/>
          </a:xfrm>
          <a:prstGeom prst="rect">
            <a:avLst/>
          </a:prstGeom>
        </p:spPr>
      </p:pic>
      <p:sp>
        <p:nvSpPr>
          <p:cNvPr id="11" name="CuadroTexto 10">
            <a:extLst>
              <a:ext uri="{FF2B5EF4-FFF2-40B4-BE49-F238E27FC236}">
                <a16:creationId xmlns:a16="http://schemas.microsoft.com/office/drawing/2014/main" id="{70DC951F-3FDB-4949-8DBD-1E5B8D613856}"/>
              </a:ext>
            </a:extLst>
          </p:cNvPr>
          <p:cNvSpPr txBox="1"/>
          <p:nvPr/>
        </p:nvSpPr>
        <p:spPr>
          <a:xfrm>
            <a:off x="4139952" y="1261854"/>
            <a:ext cx="3578040" cy="646331"/>
          </a:xfrm>
          <a:prstGeom prst="rect">
            <a:avLst/>
          </a:prstGeom>
          <a:noFill/>
        </p:spPr>
        <p:txBody>
          <a:bodyPr wrap="square" rtlCol="0">
            <a:spAutoFit/>
          </a:bodyPr>
          <a:lstStyle/>
          <a:p>
            <a:r>
              <a:rPr lang="es-ES" b="1" dirty="0">
                <a:latin typeface="Ink Free" panose="03080402000500000000" pitchFamily="66" charset="0"/>
              </a:rPr>
              <a:t>Oprah Winfrey</a:t>
            </a:r>
          </a:p>
          <a:p>
            <a:r>
              <a:rPr lang="es-ES" b="1" dirty="0">
                <a:solidFill>
                  <a:schemeClr val="bg1">
                    <a:lumMod val="50000"/>
                  </a:schemeClr>
                </a:solidFill>
                <a:latin typeface="Ink Free" panose="03080402000500000000" pitchFamily="66" charset="0"/>
              </a:rPr>
              <a:t>Imperio de medios de comunicación</a:t>
            </a:r>
          </a:p>
        </p:txBody>
      </p:sp>
      <p:sp>
        <p:nvSpPr>
          <p:cNvPr id="12" name="CuadroTexto 11">
            <a:extLst>
              <a:ext uri="{FF2B5EF4-FFF2-40B4-BE49-F238E27FC236}">
                <a16:creationId xmlns:a16="http://schemas.microsoft.com/office/drawing/2014/main" id="{A6F2066C-BBFC-4E7F-9D5B-D0B19C3437BE}"/>
              </a:ext>
            </a:extLst>
          </p:cNvPr>
          <p:cNvSpPr txBox="1"/>
          <p:nvPr/>
        </p:nvSpPr>
        <p:spPr>
          <a:xfrm>
            <a:off x="5074219" y="4667192"/>
            <a:ext cx="3551252" cy="369332"/>
          </a:xfrm>
          <a:prstGeom prst="rect">
            <a:avLst/>
          </a:prstGeom>
          <a:noFill/>
        </p:spPr>
        <p:txBody>
          <a:bodyPr wrap="square" rtlCol="0">
            <a:spAutoFit/>
          </a:bodyPr>
          <a:lstStyle/>
          <a:p>
            <a:pPr algn="r"/>
            <a:r>
              <a:rPr lang="es-ES" b="1" dirty="0" err="1">
                <a:latin typeface="Ink Free" panose="03080402000500000000" pitchFamily="66" charset="0"/>
              </a:rPr>
              <a:t>Esteé</a:t>
            </a:r>
            <a:r>
              <a:rPr lang="es-ES" b="1" dirty="0">
                <a:latin typeface="Ink Free" panose="03080402000500000000" pitchFamily="66" charset="0"/>
              </a:rPr>
              <a:t> Lauder - </a:t>
            </a:r>
            <a:r>
              <a:rPr lang="es-ES" b="1" dirty="0">
                <a:solidFill>
                  <a:schemeClr val="bg1">
                    <a:lumMod val="50000"/>
                  </a:schemeClr>
                </a:solidFill>
                <a:latin typeface="Ink Free" panose="03080402000500000000" pitchFamily="66" charset="0"/>
              </a:rPr>
              <a:t>Cosmética</a:t>
            </a:r>
          </a:p>
        </p:txBody>
      </p:sp>
      <p:sp>
        <p:nvSpPr>
          <p:cNvPr id="13" name="CuadroTexto 12">
            <a:extLst>
              <a:ext uri="{FF2B5EF4-FFF2-40B4-BE49-F238E27FC236}">
                <a16:creationId xmlns:a16="http://schemas.microsoft.com/office/drawing/2014/main" id="{DAC66032-EE0E-45AC-B033-8EE56EC21D36}"/>
              </a:ext>
            </a:extLst>
          </p:cNvPr>
          <p:cNvSpPr txBox="1"/>
          <p:nvPr/>
        </p:nvSpPr>
        <p:spPr>
          <a:xfrm>
            <a:off x="3834613" y="5289162"/>
            <a:ext cx="3240360" cy="923330"/>
          </a:xfrm>
          <a:prstGeom prst="rect">
            <a:avLst/>
          </a:prstGeom>
          <a:noFill/>
        </p:spPr>
        <p:txBody>
          <a:bodyPr wrap="square" rtlCol="0">
            <a:spAutoFit/>
          </a:bodyPr>
          <a:lstStyle/>
          <a:p>
            <a:r>
              <a:rPr lang="es-ES" b="1" dirty="0">
                <a:latin typeface="Ink Free" panose="03080402000500000000" pitchFamily="66" charset="0"/>
              </a:rPr>
              <a:t>Caterina </a:t>
            </a:r>
            <a:r>
              <a:rPr lang="es-ES" b="1" dirty="0" err="1">
                <a:latin typeface="Ink Free" panose="03080402000500000000" pitchFamily="66" charset="0"/>
              </a:rPr>
              <a:t>Fake</a:t>
            </a:r>
            <a:endParaRPr lang="es-ES" b="1" dirty="0">
              <a:latin typeface="Ink Free" panose="03080402000500000000" pitchFamily="66" charset="0"/>
            </a:endParaRPr>
          </a:p>
          <a:p>
            <a:r>
              <a:rPr lang="es-ES" b="1" dirty="0">
                <a:solidFill>
                  <a:schemeClr val="bg1">
                    <a:lumMod val="50000"/>
                  </a:schemeClr>
                </a:solidFill>
                <a:latin typeface="Ink Free" panose="03080402000500000000" pitchFamily="66" charset="0"/>
              </a:rPr>
              <a:t>Emprendimiento digital</a:t>
            </a:r>
          </a:p>
          <a:p>
            <a:r>
              <a:rPr lang="es-ES" b="1" dirty="0" err="1">
                <a:solidFill>
                  <a:schemeClr val="bg1">
                    <a:lumMod val="50000"/>
                  </a:schemeClr>
                </a:solidFill>
                <a:latin typeface="Ink Free" panose="03080402000500000000" pitchFamily="66" charset="0"/>
              </a:rPr>
              <a:t>Flikr</a:t>
            </a:r>
            <a:r>
              <a:rPr lang="es-ES" b="1" dirty="0">
                <a:solidFill>
                  <a:schemeClr val="bg1">
                    <a:lumMod val="50000"/>
                  </a:schemeClr>
                </a:solidFill>
                <a:latin typeface="Ink Free" panose="03080402000500000000" pitchFamily="66" charset="0"/>
              </a:rPr>
              <a:t> y </a:t>
            </a:r>
            <a:r>
              <a:rPr lang="es-ES" b="1" dirty="0" err="1">
                <a:solidFill>
                  <a:schemeClr val="bg1">
                    <a:lumMod val="50000"/>
                  </a:schemeClr>
                </a:solidFill>
                <a:latin typeface="Ink Free" panose="03080402000500000000" pitchFamily="66" charset="0"/>
              </a:rPr>
              <a:t>Creative</a:t>
            </a:r>
            <a:r>
              <a:rPr lang="es-ES" b="1" dirty="0">
                <a:solidFill>
                  <a:schemeClr val="bg1">
                    <a:lumMod val="50000"/>
                  </a:schemeClr>
                </a:solidFill>
                <a:latin typeface="Ink Free" panose="03080402000500000000" pitchFamily="66" charset="0"/>
              </a:rPr>
              <a:t> </a:t>
            </a:r>
            <a:r>
              <a:rPr lang="es-ES" b="1" dirty="0" err="1">
                <a:solidFill>
                  <a:schemeClr val="bg1">
                    <a:lumMod val="50000"/>
                  </a:schemeClr>
                </a:solidFill>
                <a:latin typeface="Ink Free" panose="03080402000500000000" pitchFamily="66" charset="0"/>
              </a:rPr>
              <a:t>commons</a:t>
            </a:r>
            <a:endParaRPr lang="es-ES" b="1" dirty="0">
              <a:solidFill>
                <a:schemeClr val="bg1">
                  <a:lumMod val="50000"/>
                </a:schemeClr>
              </a:solidFill>
              <a:latin typeface="Ink Free" panose="03080402000500000000" pitchFamily="66" charset="0"/>
            </a:endParaRPr>
          </a:p>
        </p:txBody>
      </p:sp>
    </p:spTree>
    <p:extLst>
      <p:ext uri="{BB962C8B-B14F-4D97-AF65-F5344CB8AC3E}">
        <p14:creationId xmlns:p14="http://schemas.microsoft.com/office/powerpoint/2010/main" val="25979848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3 CuadroTexto">
            <a:extLst>
              <a:ext uri="{FF2B5EF4-FFF2-40B4-BE49-F238E27FC236}">
                <a16:creationId xmlns:a16="http://schemas.microsoft.com/office/drawing/2014/main" id="{F849BA46-13E2-4FB4-93D5-B3CBC9C0C126}"/>
              </a:ext>
            </a:extLst>
          </p:cNvPr>
          <p:cNvSpPr txBox="1"/>
          <p:nvPr/>
        </p:nvSpPr>
        <p:spPr>
          <a:xfrm>
            <a:off x="0" y="214290"/>
            <a:ext cx="8786842" cy="276999"/>
          </a:xfrm>
          <a:prstGeom prst="rect">
            <a:avLst/>
          </a:prstGeom>
          <a:solidFill>
            <a:srgbClr val="339933"/>
          </a:solidFill>
        </p:spPr>
        <p:txBody>
          <a:bodyPr wrap="square" rtlCol="0">
            <a:spAutoFit/>
          </a:bodyPr>
          <a:lstStyle/>
          <a:p>
            <a:pPr algn="r"/>
            <a:r>
              <a:rPr lang="es-ES" sz="1200" b="1" dirty="0">
                <a:solidFill>
                  <a:schemeClr val="bg1"/>
                </a:solidFill>
                <a:effectLst>
                  <a:outerShdw blurRad="38100" dist="38100" dir="2700000" algn="tl">
                    <a:srgbClr val="000000">
                      <a:alpha val="43137"/>
                    </a:srgbClr>
                  </a:outerShdw>
                </a:effectLst>
                <a:latin typeface="MV Boli" pitchFamily="2" charset="0"/>
                <a:cs typeface="MV Boli" pitchFamily="2" charset="0"/>
              </a:rPr>
              <a:t>Unidad 7 – Espíritu emprendedor     </a:t>
            </a:r>
          </a:p>
        </p:txBody>
      </p:sp>
      <p:sp>
        <p:nvSpPr>
          <p:cNvPr id="8" name="4 CuadroTexto">
            <a:extLst>
              <a:ext uri="{FF2B5EF4-FFF2-40B4-BE49-F238E27FC236}">
                <a16:creationId xmlns:a16="http://schemas.microsoft.com/office/drawing/2014/main" id="{416885E8-3E3F-4424-B55D-BBC6D5CFA85A}"/>
              </a:ext>
            </a:extLst>
          </p:cNvPr>
          <p:cNvSpPr txBox="1"/>
          <p:nvPr/>
        </p:nvSpPr>
        <p:spPr>
          <a:xfrm>
            <a:off x="357158" y="6381328"/>
            <a:ext cx="8786842" cy="276999"/>
          </a:xfrm>
          <a:prstGeom prst="rect">
            <a:avLst/>
          </a:prstGeom>
          <a:solidFill>
            <a:srgbClr val="339933"/>
          </a:solidFill>
        </p:spPr>
        <p:txBody>
          <a:bodyPr wrap="square" rtlCol="0">
            <a:spAutoFit/>
          </a:bodyPr>
          <a:lstStyle/>
          <a:p>
            <a:r>
              <a:rPr lang="es-ES" sz="1200" b="1" dirty="0">
                <a:solidFill>
                  <a:schemeClr val="bg1"/>
                </a:solidFill>
                <a:effectLst>
                  <a:outerShdw blurRad="38100" dist="38100" dir="2700000" algn="tl">
                    <a:srgbClr val="000000">
                      <a:alpha val="43137"/>
                    </a:srgbClr>
                  </a:outerShdw>
                </a:effectLst>
                <a:latin typeface="MV Boli" pitchFamily="2" charset="0"/>
                <a:cs typeface="MV Boli" pitchFamily="2" charset="0"/>
              </a:rPr>
              <a:t>ECE 4º ESO                       </a:t>
            </a:r>
          </a:p>
        </p:txBody>
      </p:sp>
      <p:sp>
        <p:nvSpPr>
          <p:cNvPr id="2" name="Rectángulo 1">
            <a:extLst>
              <a:ext uri="{FF2B5EF4-FFF2-40B4-BE49-F238E27FC236}">
                <a16:creationId xmlns:a16="http://schemas.microsoft.com/office/drawing/2014/main" id="{B6521250-CB71-4334-8A80-5950567EBF99}"/>
              </a:ext>
            </a:extLst>
          </p:cNvPr>
          <p:cNvSpPr/>
          <p:nvPr/>
        </p:nvSpPr>
        <p:spPr>
          <a:xfrm>
            <a:off x="358030" y="779099"/>
            <a:ext cx="4392549" cy="400494"/>
          </a:xfrm>
          <a:prstGeom prst="rect">
            <a:avLst/>
          </a:prstGeom>
        </p:spPr>
        <p:txBody>
          <a:bodyPr wrap="none">
            <a:spAutoFit/>
          </a:bodyPr>
          <a:lstStyle/>
          <a:p>
            <a:pPr lvl="0">
              <a:lnSpc>
                <a:spcPct val="115000"/>
              </a:lnSpc>
              <a:spcBef>
                <a:spcPts val="600"/>
              </a:spcBef>
              <a:spcAft>
                <a:spcPts val="0"/>
              </a:spcAft>
            </a:pPr>
            <a:r>
              <a:rPr lang="es-ES" b="1" dirty="0">
                <a:solidFill>
                  <a:srgbClr val="339933"/>
                </a:solidFill>
                <a:latin typeface="MV Boli" panose="02000500030200090000" pitchFamily="2" charset="0"/>
                <a:ea typeface="Calibri" panose="020F0502020204030204" pitchFamily="34" charset="0"/>
                <a:cs typeface="Times New Roman" panose="02020603050405020304" pitchFamily="18" charset="0"/>
              </a:rPr>
              <a:t>2. HABILIDADES DEL EMPRENDEDOR</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ángulo 2">
            <a:extLst>
              <a:ext uri="{FF2B5EF4-FFF2-40B4-BE49-F238E27FC236}">
                <a16:creationId xmlns:a16="http://schemas.microsoft.com/office/drawing/2014/main" id="{8D3B98BF-6DD2-4593-9AFC-8C92D5E68EBB}"/>
              </a:ext>
            </a:extLst>
          </p:cNvPr>
          <p:cNvSpPr/>
          <p:nvPr/>
        </p:nvSpPr>
        <p:spPr>
          <a:xfrm>
            <a:off x="827584" y="1414601"/>
            <a:ext cx="2553720" cy="1347805"/>
          </a:xfrm>
          <a:prstGeom prst="rect">
            <a:avLst/>
          </a:prstGeom>
        </p:spPr>
        <p:txBody>
          <a:bodyPr wrap="square">
            <a:spAutoFit/>
          </a:bodyPr>
          <a:lstStyle/>
          <a:p>
            <a:pPr>
              <a:lnSpc>
                <a:spcPct val="115000"/>
              </a:lnSpc>
              <a:spcAft>
                <a:spcPts val="0"/>
              </a:spcAft>
            </a:pPr>
            <a:r>
              <a:rPr lang="es-ES" dirty="0">
                <a:latin typeface="Ink Free" panose="03080402000500000000" pitchFamily="66" charset="0"/>
                <a:ea typeface="Calibri" panose="020F0502020204030204" pitchFamily="34" charset="0"/>
                <a:cs typeface="Calibri" panose="020F0502020204030204" pitchFamily="34" charset="0"/>
              </a:rPr>
              <a:t>La lista de habilidades deseables en un emprendedor </a:t>
            </a:r>
            <a:r>
              <a:rPr lang="es-ES" b="1" dirty="0">
                <a:latin typeface="Ink Free" panose="03080402000500000000" pitchFamily="66" charset="0"/>
                <a:ea typeface="Calibri" panose="020F0502020204030204" pitchFamily="34" charset="0"/>
                <a:cs typeface="Calibri" panose="020F0502020204030204" pitchFamily="34" charset="0"/>
              </a:rPr>
              <a:t>puede ser interminable. </a:t>
            </a:r>
            <a:endParaRPr lang="es-ES" sz="1600" dirty="0">
              <a:latin typeface="Ink Free" panose="03080402000500000000" pitchFamily="66" charset="0"/>
              <a:ea typeface="Calibri" panose="020F0502020204030204" pitchFamily="34" charset="0"/>
              <a:cs typeface="Times New Roman" panose="02020603050405020304" pitchFamily="18" charset="0"/>
            </a:endParaRPr>
          </a:p>
        </p:txBody>
      </p:sp>
      <p:pic>
        <p:nvPicPr>
          <p:cNvPr id="9" name="Imagen 8">
            <a:extLst>
              <a:ext uri="{FF2B5EF4-FFF2-40B4-BE49-F238E27FC236}">
                <a16:creationId xmlns:a16="http://schemas.microsoft.com/office/drawing/2014/main" id="{663E3082-ECEA-4A0A-84AA-51482FCA9959}"/>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701570" y="1418081"/>
            <a:ext cx="7740859" cy="4752528"/>
          </a:xfrm>
          <a:prstGeom prst="rect">
            <a:avLst/>
          </a:prstGeom>
        </p:spPr>
      </p:pic>
      <p:pic>
        <p:nvPicPr>
          <p:cNvPr id="10" name="Picture 6" descr="Ilustración del concepto de inversión vector gratuito">
            <a:extLst>
              <a:ext uri="{FF2B5EF4-FFF2-40B4-BE49-F238E27FC236}">
                <a16:creationId xmlns:a16="http://schemas.microsoft.com/office/drawing/2014/main" id="{33F50D11-34D1-4A35-B0F5-883F0E7FA12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58148" y="5693024"/>
            <a:ext cx="1158326" cy="11583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24471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3 CuadroTexto">
            <a:extLst>
              <a:ext uri="{FF2B5EF4-FFF2-40B4-BE49-F238E27FC236}">
                <a16:creationId xmlns:a16="http://schemas.microsoft.com/office/drawing/2014/main" id="{F849BA46-13E2-4FB4-93D5-B3CBC9C0C126}"/>
              </a:ext>
            </a:extLst>
          </p:cNvPr>
          <p:cNvSpPr txBox="1"/>
          <p:nvPr/>
        </p:nvSpPr>
        <p:spPr>
          <a:xfrm>
            <a:off x="0" y="214290"/>
            <a:ext cx="8786842" cy="276999"/>
          </a:xfrm>
          <a:prstGeom prst="rect">
            <a:avLst/>
          </a:prstGeom>
          <a:solidFill>
            <a:srgbClr val="339933"/>
          </a:solidFill>
        </p:spPr>
        <p:txBody>
          <a:bodyPr wrap="square" rtlCol="0">
            <a:spAutoFit/>
          </a:bodyPr>
          <a:lstStyle/>
          <a:p>
            <a:pPr algn="r"/>
            <a:r>
              <a:rPr lang="es-ES" sz="1200" b="1" dirty="0">
                <a:solidFill>
                  <a:schemeClr val="bg1"/>
                </a:solidFill>
                <a:effectLst>
                  <a:outerShdw blurRad="38100" dist="38100" dir="2700000" algn="tl">
                    <a:srgbClr val="000000">
                      <a:alpha val="43137"/>
                    </a:srgbClr>
                  </a:outerShdw>
                </a:effectLst>
                <a:latin typeface="MV Boli" pitchFamily="2" charset="0"/>
                <a:cs typeface="MV Boli" pitchFamily="2" charset="0"/>
              </a:rPr>
              <a:t>Unidad 7 – Espíritu emprendedor    </a:t>
            </a:r>
          </a:p>
        </p:txBody>
      </p:sp>
      <p:sp>
        <p:nvSpPr>
          <p:cNvPr id="8" name="4 CuadroTexto">
            <a:extLst>
              <a:ext uri="{FF2B5EF4-FFF2-40B4-BE49-F238E27FC236}">
                <a16:creationId xmlns:a16="http://schemas.microsoft.com/office/drawing/2014/main" id="{416885E8-3E3F-4424-B55D-BBC6D5CFA85A}"/>
              </a:ext>
            </a:extLst>
          </p:cNvPr>
          <p:cNvSpPr txBox="1"/>
          <p:nvPr/>
        </p:nvSpPr>
        <p:spPr>
          <a:xfrm>
            <a:off x="357158" y="6381328"/>
            <a:ext cx="8786842" cy="276999"/>
          </a:xfrm>
          <a:prstGeom prst="rect">
            <a:avLst/>
          </a:prstGeom>
          <a:solidFill>
            <a:srgbClr val="339933"/>
          </a:solidFill>
        </p:spPr>
        <p:txBody>
          <a:bodyPr wrap="square" rtlCol="0">
            <a:spAutoFit/>
          </a:bodyPr>
          <a:lstStyle/>
          <a:p>
            <a:r>
              <a:rPr lang="es-ES" sz="1200" b="1" dirty="0">
                <a:solidFill>
                  <a:schemeClr val="bg1"/>
                </a:solidFill>
                <a:effectLst>
                  <a:outerShdw blurRad="38100" dist="38100" dir="2700000" algn="tl">
                    <a:srgbClr val="000000">
                      <a:alpha val="43137"/>
                    </a:srgbClr>
                  </a:outerShdw>
                </a:effectLst>
                <a:latin typeface="MV Boli" pitchFamily="2" charset="0"/>
                <a:cs typeface="MV Boli" pitchFamily="2" charset="0"/>
              </a:rPr>
              <a:t>ECE 4º ESO                       </a:t>
            </a:r>
          </a:p>
        </p:txBody>
      </p:sp>
      <p:pic>
        <p:nvPicPr>
          <p:cNvPr id="63" name="Picture 6" descr="Ilustración del concepto de inversión vector gratuito">
            <a:extLst>
              <a:ext uri="{FF2B5EF4-FFF2-40B4-BE49-F238E27FC236}">
                <a16:creationId xmlns:a16="http://schemas.microsoft.com/office/drawing/2014/main" id="{2CF59D7E-3067-49B2-845A-8164ED3A163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58148" y="5693024"/>
            <a:ext cx="1158326" cy="1158326"/>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77A34605-E7C0-40CE-900C-9D258ED3A187}"/>
              </a:ext>
            </a:extLst>
          </p:cNvPr>
          <p:cNvSpPr txBox="1"/>
          <p:nvPr/>
        </p:nvSpPr>
        <p:spPr>
          <a:xfrm>
            <a:off x="539552" y="975044"/>
            <a:ext cx="8064896" cy="923330"/>
          </a:xfrm>
          <a:prstGeom prst="rect">
            <a:avLst/>
          </a:prstGeom>
          <a:noFill/>
        </p:spPr>
        <p:txBody>
          <a:bodyPr wrap="square">
            <a:spAutoFit/>
          </a:bodyPr>
          <a:lstStyle/>
          <a:p>
            <a:pPr algn="just"/>
            <a:r>
              <a:rPr lang="es-ES" sz="1800" b="1" dirty="0">
                <a:effectLst/>
                <a:ea typeface="Calibri" panose="020F0502020204030204" pitchFamily="34" charset="0"/>
              </a:rPr>
              <a:t>El gran mito del emprendimiento “para lograr el éxito hay que tener mucha suerte” </a:t>
            </a:r>
            <a:r>
              <a:rPr lang="es-ES" sz="1800" dirty="0">
                <a:effectLst/>
                <a:latin typeface="Calibri" panose="020F0502020204030204" pitchFamily="34" charset="0"/>
                <a:ea typeface="Calibri" panose="020F0502020204030204" pitchFamily="34" charset="0"/>
                <a:cs typeface="MV Boli" panose="02000500030200090000" pitchFamily="2" charset="0"/>
              </a:rPr>
              <a:t>e</a:t>
            </a:r>
            <a:r>
              <a:rPr lang="es-ES" sz="1800" dirty="0">
                <a:effectLst/>
                <a:latin typeface="Calibri" panose="020F0502020204030204" pitchFamily="34" charset="0"/>
                <a:ea typeface="Calibri" panose="020F0502020204030204" pitchFamily="34" charset="0"/>
                <a:cs typeface="Times New Roman" panose="02020603050405020304" pitchFamily="18" charset="0"/>
              </a:rPr>
              <a:t>s totalmente falso, </a:t>
            </a:r>
            <a:r>
              <a:rPr lang="es-ES" sz="1800" b="1" dirty="0">
                <a:effectLst/>
                <a:latin typeface="Calibri" panose="020F0502020204030204" pitchFamily="34" charset="0"/>
                <a:ea typeface="Calibri" panose="020F0502020204030204" pitchFamily="34" charset="0"/>
                <a:cs typeface="Times New Roman" panose="02020603050405020304" pitchFamily="18" charset="0"/>
              </a:rPr>
              <a:t>la buena suerte es para quien la busca, es trabajo, constancia y sacrificio;</a:t>
            </a:r>
            <a:r>
              <a:rPr lang="es-ES" sz="1800" dirty="0">
                <a:effectLst/>
                <a:latin typeface="Calibri" panose="020F0502020204030204" pitchFamily="34" charset="0"/>
                <a:ea typeface="Calibri" panose="020F0502020204030204" pitchFamily="34" charset="0"/>
                <a:cs typeface="Times New Roman" panose="02020603050405020304" pitchFamily="18" charset="0"/>
              </a:rPr>
              <a:t> por lo general, a medio-largo plazo, la vida es justa con quien se esfuerza. </a:t>
            </a:r>
            <a:endParaRPr lang="es-ES" dirty="0"/>
          </a:p>
        </p:txBody>
      </p:sp>
      <p:sp>
        <p:nvSpPr>
          <p:cNvPr id="7" name="CuadroTexto 6">
            <a:extLst>
              <a:ext uri="{FF2B5EF4-FFF2-40B4-BE49-F238E27FC236}">
                <a16:creationId xmlns:a16="http://schemas.microsoft.com/office/drawing/2014/main" id="{086732A2-74A2-4BAB-9892-85A0C0617441}"/>
              </a:ext>
            </a:extLst>
          </p:cNvPr>
          <p:cNvSpPr txBox="1"/>
          <p:nvPr/>
        </p:nvSpPr>
        <p:spPr>
          <a:xfrm>
            <a:off x="539552" y="2070382"/>
            <a:ext cx="4669970" cy="3359253"/>
          </a:xfrm>
          <a:prstGeom prst="rect">
            <a:avLst/>
          </a:prstGeom>
          <a:noFill/>
        </p:spPr>
        <p:txBody>
          <a:bodyPr wrap="square">
            <a:spAutoFit/>
          </a:bodyPr>
          <a:lstStyle/>
          <a:p>
            <a:pPr algn="just">
              <a:lnSpc>
                <a:spcPct val="115000"/>
              </a:lnSpc>
              <a:spcBef>
                <a:spcPts val="600"/>
              </a:spcBef>
              <a:spcAft>
                <a:spcPts val="1000"/>
              </a:spcAft>
              <a:tabLst>
                <a:tab pos="742950" algn="l"/>
                <a:tab pos="990600" algn="l"/>
              </a:tabLst>
            </a:pPr>
            <a:r>
              <a:rPr lang="es-ES" b="1" dirty="0">
                <a:solidFill>
                  <a:srgbClr val="0070C0"/>
                </a:solidFill>
                <a:latin typeface="Ink Free" panose="03080402000500000000" pitchFamily="66" charset="0"/>
                <a:ea typeface="Calibri" panose="020F0502020204030204" pitchFamily="34" charset="0"/>
                <a:cs typeface="Arial" panose="020B0604020202020204" pitchFamily="34" charset="0"/>
              </a:rPr>
              <a:t>Argumento:</a:t>
            </a:r>
          </a:p>
          <a:p>
            <a:pPr algn="just">
              <a:lnSpc>
                <a:spcPct val="115000"/>
              </a:lnSpc>
              <a:spcBef>
                <a:spcPts val="600"/>
              </a:spcBef>
              <a:spcAft>
                <a:spcPts val="1000"/>
              </a:spcAft>
              <a:tabLst>
                <a:tab pos="742950" algn="l"/>
                <a:tab pos="990600" algn="l"/>
              </a:tabLst>
            </a:pPr>
            <a:r>
              <a:rPr lang="es-ES" b="1" dirty="0">
                <a:solidFill>
                  <a:srgbClr val="0070C0"/>
                </a:solidFill>
                <a:effectLst/>
                <a:latin typeface="Ink Free" panose="03080402000500000000" pitchFamily="66" charset="0"/>
                <a:ea typeface="Calibri" panose="020F0502020204030204" pitchFamily="34" charset="0"/>
                <a:cs typeface="Arial" panose="020B0604020202020204" pitchFamily="34" charset="0"/>
              </a:rPr>
              <a:t>Hace mucho tiempo, en un reino lejano, Merlín convocó a todos los caballeros del reino y les dijo: «en siete noches, el Trébol Mágico de las Cuatro Hojas, el trébol que proporciona suerte ilimitada al que lo posee, nacerá en algún lugar del bosque encantado».</a:t>
            </a:r>
            <a:endParaRPr lang="es-ES" b="1" dirty="0">
              <a:solidFill>
                <a:srgbClr val="0070C0"/>
              </a:solidFill>
              <a:effectLst/>
              <a:latin typeface="Ink Free" panose="03080402000500000000" pitchFamily="66" charset="0"/>
              <a:ea typeface="Calibri" panose="020F0502020204030204" pitchFamily="34" charset="0"/>
              <a:cs typeface="Times New Roman" panose="02020603050405020304" pitchFamily="18" charset="0"/>
            </a:endParaRPr>
          </a:p>
          <a:p>
            <a:pPr algn="just">
              <a:lnSpc>
                <a:spcPct val="115000"/>
              </a:lnSpc>
              <a:spcBef>
                <a:spcPts val="600"/>
              </a:spcBef>
              <a:spcAft>
                <a:spcPts val="600"/>
              </a:spcAft>
              <a:tabLst>
                <a:tab pos="581025" algn="l"/>
              </a:tabLst>
            </a:pPr>
            <a:r>
              <a:rPr lang="es-ES" b="1" dirty="0">
                <a:solidFill>
                  <a:srgbClr val="0070C0"/>
                </a:solidFill>
                <a:effectLst/>
                <a:latin typeface="Ink Free" panose="03080402000500000000" pitchFamily="66" charset="0"/>
                <a:ea typeface="Calibri" panose="020F0502020204030204" pitchFamily="34" charset="0"/>
                <a:cs typeface="Arial" panose="020B0604020202020204" pitchFamily="34" charset="0"/>
              </a:rPr>
              <a:t>¿Quién aceptará el reto de ir al Bosque Encantado en búsqueda del Trébol Mágico?</a:t>
            </a:r>
            <a:endParaRPr lang="es-ES" b="1" dirty="0">
              <a:solidFill>
                <a:srgbClr val="0070C0"/>
              </a:solidFill>
              <a:effectLst/>
              <a:latin typeface="Ink Free" panose="03080402000500000000" pitchFamily="66" charset="0"/>
              <a:ea typeface="Calibri" panose="020F0502020204030204" pitchFamily="34" charset="0"/>
              <a:cs typeface="Times New Roman" panose="02020603050405020304" pitchFamily="18" charset="0"/>
            </a:endParaRPr>
          </a:p>
        </p:txBody>
      </p:sp>
      <p:sp>
        <p:nvSpPr>
          <p:cNvPr id="9" name="CuadroTexto 8">
            <a:extLst>
              <a:ext uri="{FF2B5EF4-FFF2-40B4-BE49-F238E27FC236}">
                <a16:creationId xmlns:a16="http://schemas.microsoft.com/office/drawing/2014/main" id="{E9FCE806-137E-4A61-B309-DE54F39B05D8}"/>
              </a:ext>
            </a:extLst>
          </p:cNvPr>
          <p:cNvSpPr txBox="1"/>
          <p:nvPr/>
        </p:nvSpPr>
        <p:spPr>
          <a:xfrm>
            <a:off x="565110" y="5559790"/>
            <a:ext cx="5112568" cy="646331"/>
          </a:xfrm>
          <a:prstGeom prst="rect">
            <a:avLst/>
          </a:prstGeom>
          <a:noFill/>
        </p:spPr>
        <p:txBody>
          <a:bodyPr wrap="square">
            <a:spAutoFit/>
          </a:bodyPr>
          <a:lstStyle/>
          <a:p>
            <a:r>
              <a:rPr lang="es-ES" sz="1800" b="1" dirty="0">
                <a:solidFill>
                  <a:srgbClr val="FF0000"/>
                </a:solidFill>
                <a:effectLst/>
                <a:latin typeface="Ink Free" panose="03080402000500000000" pitchFamily="66" charset="0"/>
                <a:ea typeface="Calibri" panose="020F0502020204030204" pitchFamily="34" charset="0"/>
                <a:cs typeface="Times New Roman" panose="02020603050405020304" pitchFamily="18" charset="0"/>
              </a:rPr>
              <a:t>De Álex Rovira y Fernando Trías de </a:t>
            </a:r>
            <a:r>
              <a:rPr lang="es-ES" sz="1800" b="1" dirty="0" err="1">
                <a:solidFill>
                  <a:srgbClr val="FF0000"/>
                </a:solidFill>
                <a:effectLst/>
                <a:latin typeface="Ink Free" panose="03080402000500000000" pitchFamily="66" charset="0"/>
                <a:ea typeface="Calibri" panose="020F0502020204030204" pitchFamily="34" charset="0"/>
                <a:cs typeface="Times New Roman" panose="02020603050405020304" pitchFamily="18" charset="0"/>
              </a:rPr>
              <a:t>Bes</a:t>
            </a:r>
            <a:r>
              <a:rPr lang="es-ES" sz="1800" b="1" dirty="0">
                <a:solidFill>
                  <a:srgbClr val="FF0000"/>
                </a:solidFill>
                <a:effectLst/>
                <a:latin typeface="Ink Free" panose="03080402000500000000" pitchFamily="66" charset="0"/>
                <a:ea typeface="Calibri" panose="020F0502020204030204" pitchFamily="34" charset="0"/>
                <a:cs typeface="Times New Roman" panose="02020603050405020304" pitchFamily="18" charset="0"/>
              </a:rPr>
              <a:t>, Empresa Activa – Ed. Urano, 2004</a:t>
            </a:r>
            <a:endParaRPr lang="es-ES" b="1" dirty="0">
              <a:latin typeface="Ink Free" panose="03080402000500000000" pitchFamily="66" charset="0"/>
            </a:endParaRPr>
          </a:p>
        </p:txBody>
      </p:sp>
      <p:pic>
        <p:nvPicPr>
          <p:cNvPr id="10" name="Picture 2" descr="LA BUENA SUERTE&quot;, un bestseller español">
            <a:extLst>
              <a:ext uri="{FF2B5EF4-FFF2-40B4-BE49-F238E27FC236}">
                <a16:creationId xmlns:a16="http://schemas.microsoft.com/office/drawing/2014/main" id="{E08C2E36-AE91-42A8-8B12-241EB264A9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9800" y="1933183"/>
            <a:ext cx="4908900" cy="47251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7345628"/>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2865</Words>
  <Application>Microsoft Office PowerPoint</Application>
  <PresentationFormat>Presentación en pantalla (4:3)</PresentationFormat>
  <Paragraphs>317</Paragraphs>
  <Slides>41</Slides>
  <Notes>0</Notes>
  <HiddenSlides>0</HiddenSlides>
  <MMClips>0</MMClips>
  <ScaleCrop>false</ScaleCrop>
  <HeadingPairs>
    <vt:vector size="6" baseType="variant">
      <vt:variant>
        <vt:lpstr>Fuentes usadas</vt:lpstr>
      </vt:variant>
      <vt:variant>
        <vt:i4>9</vt:i4>
      </vt:variant>
      <vt:variant>
        <vt:lpstr>Tema</vt:lpstr>
      </vt:variant>
      <vt:variant>
        <vt:i4>1</vt:i4>
      </vt:variant>
      <vt:variant>
        <vt:lpstr>Títulos de diapositiva</vt:lpstr>
      </vt:variant>
      <vt:variant>
        <vt:i4>41</vt:i4>
      </vt:variant>
    </vt:vector>
  </HeadingPairs>
  <TitlesOfParts>
    <vt:vector size="51" baseType="lpstr">
      <vt:lpstr>AAAABX+ArialMT</vt:lpstr>
      <vt:lpstr>Arial</vt:lpstr>
      <vt:lpstr>Calibri</vt:lpstr>
      <vt:lpstr>Comic Sans MS</vt:lpstr>
      <vt:lpstr>Georgia-BoldItalic</vt:lpstr>
      <vt:lpstr>Ink Free</vt:lpstr>
      <vt:lpstr>MV Boli</vt:lpstr>
      <vt:lpstr>Symbol</vt:lpstr>
      <vt:lpstr>Times New Roman</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admin</dc:creator>
  <cp:lastModifiedBy>admin</cp:lastModifiedBy>
  <cp:revision>226</cp:revision>
  <cp:lastPrinted>2020-09-19T14:43:48Z</cp:lastPrinted>
  <dcterms:created xsi:type="dcterms:W3CDTF">2017-11-30T15:20:05Z</dcterms:created>
  <dcterms:modified xsi:type="dcterms:W3CDTF">2026-09-05T16:51:25Z</dcterms:modified>
</cp:coreProperties>
</file>