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6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2" r:id="rId2"/>
    <p:sldId id="290" r:id="rId3"/>
    <p:sldId id="308" r:id="rId4"/>
    <p:sldId id="329" r:id="rId5"/>
    <p:sldId id="336" r:id="rId6"/>
    <p:sldId id="337" r:id="rId7"/>
    <p:sldId id="335" r:id="rId8"/>
    <p:sldId id="340" r:id="rId9"/>
    <p:sldId id="339" r:id="rId10"/>
    <p:sldId id="330" r:id="rId11"/>
    <p:sldId id="338" r:id="rId12"/>
    <p:sldId id="331" r:id="rId13"/>
    <p:sldId id="332" r:id="rId14"/>
    <p:sldId id="341" r:id="rId15"/>
    <p:sldId id="333" r:id="rId16"/>
    <p:sldId id="342" r:id="rId17"/>
    <p:sldId id="343" r:id="rId18"/>
    <p:sldId id="318" r:id="rId19"/>
    <p:sldId id="322" r:id="rId20"/>
    <p:sldId id="326" r:id="rId21"/>
    <p:sldId id="325" r:id="rId22"/>
    <p:sldId id="324" r:id="rId23"/>
  </p:sldIdLst>
  <p:sldSz cx="9144000" cy="6858000" type="screen4x3"/>
  <p:notesSz cx="6865938" cy="99980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3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5FFF"/>
    <a:srgbClr val="0033CC"/>
    <a:srgbClr val="FF3399"/>
    <a:srgbClr val="FF66CC"/>
    <a:srgbClr val="FF66FF"/>
    <a:srgbClr val="339933"/>
    <a:srgbClr val="0099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7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097D3-4BA8-4781-9A0E-A53312CBD9B6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2F41B-5F4C-4430-96BD-B890CAEF07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7704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D58F-3AB4-4548-9306-378FC7DD24E8}" type="datetimeFigureOut">
              <a:rPr lang="es-ES" smtClean="0"/>
              <a:pPr/>
              <a:t>20/09/2026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C03B7-CFEC-4790-B6E0-885E35E651A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google.es/url?sa=i&amp;rct=j&amp;q=&amp;esrc=s&amp;source=images&amp;cd=&amp;cad=rja&amp;uact=8&amp;ved=0ahUKEwiutqClztvUAhUExRQKHfekBfwQjRwIBw&amp;url=https://pixabay.com/es/mensajes-de-texto-icono-hablando-34417/&amp;psig=AFQjCNE0pFKCQCjzn71yz3v7iNn_Ul6bnA&amp;ust=149856994472143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hyperlink" Target="https://www.google.es/url?sa=i&amp;rct=j&amp;q=&amp;esrc=s&amp;source=images&amp;cd=&amp;cad=rja&amp;uact=8&amp;ved=0ahUKEwiutqClztvUAhUExRQKHfekBfwQjRwIBw&amp;url=https://pixabay.com/es/mensajes-de-texto-icono-hablando-34417/&amp;psig=AFQjCNE0pFKCQCjzn71yz3v7iNn_Ul6bnA&amp;ust=149856994472143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google.es/url?sa=i&amp;rct=j&amp;q=&amp;esrc=s&amp;source=images&amp;cd=&amp;cad=rja&amp;uact=8&amp;ved=0ahUKEwiutqClztvUAhUExRQKHfekBfwQjRwIBw&amp;url=https://pixabay.com/es/mensajes-de-texto-icono-hablando-34417/&amp;psig=AFQjCNE0pFKCQCjzn71yz3v7iNn_Ul6bnA&amp;ust=149856994472143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865681"/>
            <a:ext cx="8064896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0033CC"/>
                </a:solidFill>
              </a:rPr>
              <a:t>D</a:t>
            </a:r>
            <a:r>
              <a:rPr lang="es-ES" sz="3600" dirty="0">
                <a:solidFill>
                  <a:srgbClr val="0033CC"/>
                </a:solidFill>
              </a:rPr>
              <a:t>IGITALIZACIÓN</a:t>
            </a:r>
            <a:r>
              <a:rPr lang="es-ES" sz="4400" dirty="0">
                <a:solidFill>
                  <a:srgbClr val="0033CC"/>
                </a:solidFill>
              </a:rPr>
              <a:t> A</a:t>
            </a:r>
            <a:r>
              <a:rPr lang="es-ES" sz="3600" dirty="0">
                <a:solidFill>
                  <a:srgbClr val="0033CC"/>
                </a:solidFill>
              </a:rPr>
              <a:t>PLICADA</a:t>
            </a:r>
            <a:r>
              <a:rPr lang="es-ES" sz="4400" dirty="0">
                <a:solidFill>
                  <a:srgbClr val="0033CC"/>
                </a:solidFill>
              </a:rPr>
              <a:t> </a:t>
            </a:r>
            <a:r>
              <a:rPr lang="es-ES" sz="3600" dirty="0">
                <a:solidFill>
                  <a:srgbClr val="0033CC"/>
                </a:solidFill>
              </a:rPr>
              <a:t>A LOS </a:t>
            </a:r>
            <a:r>
              <a:rPr lang="es-ES" sz="4400" dirty="0">
                <a:solidFill>
                  <a:srgbClr val="0033CC"/>
                </a:solidFill>
              </a:rPr>
              <a:t>S</a:t>
            </a:r>
            <a:r>
              <a:rPr lang="es-ES" sz="3600" dirty="0">
                <a:solidFill>
                  <a:srgbClr val="0033CC"/>
                </a:solidFill>
              </a:rPr>
              <a:t>ECTORES</a:t>
            </a:r>
            <a:r>
              <a:rPr lang="es-ES" sz="4400" dirty="0">
                <a:solidFill>
                  <a:srgbClr val="0033CC"/>
                </a:solidFill>
              </a:rPr>
              <a:t> P</a:t>
            </a:r>
            <a:r>
              <a:rPr lang="es-ES" sz="3600" dirty="0">
                <a:solidFill>
                  <a:srgbClr val="0033CC"/>
                </a:solidFill>
              </a:rPr>
              <a:t>RODUCTIVOS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323528" y="332656"/>
            <a:ext cx="8496944" cy="5904656"/>
          </a:xfrm>
          <a:prstGeom prst="roundRect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70C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012160" y="634067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© </a:t>
            </a:r>
            <a:r>
              <a:rPr lang="es-ES" sz="1600" b="1" dirty="0">
                <a:solidFill>
                  <a:srgbClr val="2D5FFF"/>
                </a:solidFill>
                <a:latin typeface="Ink Free" panose="03080402000500000000" pitchFamily="66" charset="0"/>
              </a:rPr>
              <a:t>Eva Baena Jiménez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D6E9169-C86B-4BBA-801F-83295D3CC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515" y="2341814"/>
            <a:ext cx="2348301" cy="18863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6FF9EEA-F88D-4962-A444-0830E6F81B5B}"/>
              </a:ext>
            </a:extLst>
          </p:cNvPr>
          <p:cNvSpPr/>
          <p:nvPr/>
        </p:nvSpPr>
        <p:spPr>
          <a:xfrm>
            <a:off x="4756800" y="4598641"/>
            <a:ext cx="36792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3399"/>
                </a:solidFill>
                <a:latin typeface="MV Boli" panose="02000500030200090000" pitchFamily="2" charset="0"/>
                <a:ea typeface="MS UI Gothic" panose="020B0600070205080204" pitchFamily="34" charset="-128"/>
                <a:cs typeface="MV Boli" panose="02000500030200090000" pitchFamily="2" charset="0"/>
              </a:rPr>
              <a:t>1º C.F.C.S. Industria Alimentaria</a:t>
            </a:r>
          </a:p>
          <a:p>
            <a:r>
              <a:rPr lang="es-ES" b="1" dirty="0">
                <a:solidFill>
                  <a:srgbClr val="FF3399"/>
                </a:solidFill>
                <a:latin typeface="MV Boli" panose="02000500030200090000" pitchFamily="2" charset="0"/>
                <a:ea typeface="MS UI Gothic" panose="020B0600070205080204" pitchFamily="34" charset="-128"/>
                <a:cs typeface="MV Boli" panose="02000500030200090000" pitchFamily="2" charset="0"/>
              </a:rPr>
              <a:t>1º C.F.G.S. Educación Infantil</a:t>
            </a:r>
          </a:p>
          <a:p>
            <a:pPr algn="ctr"/>
            <a:r>
              <a:rPr lang="es-ES" b="1" dirty="0">
                <a:solidFill>
                  <a:srgbClr val="FF3399"/>
                </a:solidFill>
                <a:latin typeface="MV Boli" panose="02000500030200090000" pitchFamily="2" charset="0"/>
                <a:ea typeface="MS UI Gothic" panose="020B0600070205080204" pitchFamily="34" charset="-128"/>
                <a:cs typeface="MV Boli" panose="02000500030200090000" pitchFamily="2" charset="0"/>
              </a:rPr>
              <a:t>Curso 26/27</a:t>
            </a:r>
          </a:p>
        </p:txBody>
      </p:sp>
      <p:pic>
        <p:nvPicPr>
          <p:cNvPr id="1026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64C30660-804A-4236-AC01-D0D3C6C65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97" y="2492896"/>
            <a:ext cx="4365104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CB120D8-4F9A-446F-8787-A4AA5CDA7CBA}"/>
              </a:ext>
            </a:extLst>
          </p:cNvPr>
          <p:cNvSpPr txBox="1"/>
          <p:nvPr/>
        </p:nvSpPr>
        <p:spPr>
          <a:xfrm>
            <a:off x="1447991" y="866429"/>
            <a:ext cx="4572000" cy="50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>
                <a:solidFill>
                  <a:srgbClr val="0033CC"/>
                </a:solidFill>
                <a:latin typeface="MV Boli" panose="0200050003020009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¿DE QUÉ VA LA MATERIA?</a:t>
            </a:r>
            <a:endParaRPr lang="es-ES" sz="2400" dirty="0">
              <a:solidFill>
                <a:srgbClr val="00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rc_mi" descr="Resultado de imagen de icono texto comic">
            <a:hlinkClick r:id="rId2"/>
            <a:extLst>
              <a:ext uri="{FF2B5EF4-FFF2-40B4-BE49-F238E27FC236}">
                <a16:creationId xmlns:a16="http://schemas.microsoft.com/office/drawing/2014/main" id="{3CA95920-6FD6-45A1-ABCD-FB2F0106D7A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834208"/>
            <a:ext cx="88801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19A4533-AA5A-4FB9-A732-80C86CC1F40A}"/>
              </a:ext>
            </a:extLst>
          </p:cNvPr>
          <p:cNvSpPr/>
          <p:nvPr/>
        </p:nvSpPr>
        <p:spPr>
          <a:xfrm>
            <a:off x="527781" y="1753451"/>
            <a:ext cx="7731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/>
            </a:pPr>
            <a:r>
              <a:rPr lang="es-ES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“De la empresa tradicional a la empresa conectada, eficiente y sostenible”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7A7CC9C-50BD-433F-9FA1-C9760F596CDD}"/>
              </a:ext>
            </a:extLst>
          </p:cNvPr>
          <p:cNvSpPr/>
          <p:nvPr/>
        </p:nvSpPr>
        <p:spPr>
          <a:xfrm>
            <a:off x="1368617" y="2965132"/>
            <a:ext cx="6049605" cy="2764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SzPct val="125000"/>
              <a:buBlip>
                <a:blip r:embed="rId4"/>
              </a:buBlip>
              <a:defRPr sz="2200"/>
            </a:pPr>
            <a:r>
              <a:rPr lang="es-ES" dirty="0"/>
              <a:t>Digitalización</a:t>
            </a:r>
          </a:p>
          <a:p>
            <a:pPr marL="342900" indent="-342900">
              <a:spcAft>
                <a:spcPts val="1000"/>
              </a:spcAft>
              <a:buSzPct val="125000"/>
              <a:buBlip>
                <a:blip r:embed="rId4"/>
              </a:buBlip>
              <a:defRPr sz="2200"/>
            </a:pPr>
            <a:r>
              <a:rPr lang="es-ES" dirty="0"/>
              <a:t>Tecnologías habilitadoras digitales (THD)</a:t>
            </a:r>
          </a:p>
          <a:p>
            <a:pPr marL="342900" indent="-342900">
              <a:spcAft>
                <a:spcPts val="1000"/>
              </a:spcAft>
              <a:buSzPct val="125000"/>
              <a:buBlip>
                <a:blip r:embed="rId4"/>
              </a:buBlip>
              <a:defRPr sz="2200"/>
            </a:pPr>
            <a:r>
              <a:rPr lang="es-ES" dirty="0"/>
              <a:t>Cloud</a:t>
            </a:r>
          </a:p>
          <a:p>
            <a:pPr marL="342900" indent="-342900">
              <a:spcAft>
                <a:spcPts val="1000"/>
              </a:spcAft>
              <a:buSzPct val="125000"/>
              <a:buBlip>
                <a:blip r:embed="rId4"/>
              </a:buBlip>
              <a:defRPr sz="2200"/>
            </a:pPr>
            <a:r>
              <a:rPr lang="es-ES" dirty="0"/>
              <a:t>IA</a:t>
            </a:r>
          </a:p>
          <a:p>
            <a:pPr marL="342900" indent="-342900">
              <a:spcAft>
                <a:spcPts val="1000"/>
              </a:spcAft>
              <a:buSzPct val="125000"/>
              <a:buBlip>
                <a:blip r:embed="rId4"/>
              </a:buBlip>
              <a:defRPr sz="2200"/>
            </a:pPr>
            <a:r>
              <a:rPr lang="es-ES" dirty="0"/>
              <a:t>Datos y protección</a:t>
            </a:r>
          </a:p>
          <a:p>
            <a:pPr marL="342900" indent="-342900">
              <a:spcAft>
                <a:spcPts val="1000"/>
              </a:spcAft>
              <a:buSzPct val="125000"/>
              <a:buBlip>
                <a:blip r:embed="rId4"/>
              </a:buBlip>
              <a:defRPr sz="2200"/>
            </a:pPr>
            <a:r>
              <a:rPr lang="es-ES" dirty="0"/>
              <a:t>Como diseñar un plan de transformación digital</a:t>
            </a:r>
          </a:p>
        </p:txBody>
      </p:sp>
      <p:sp>
        <p:nvSpPr>
          <p:cNvPr id="17" name="Rectángulo: esquina doblada 16">
            <a:extLst>
              <a:ext uri="{FF2B5EF4-FFF2-40B4-BE49-F238E27FC236}">
                <a16:creationId xmlns:a16="http://schemas.microsoft.com/office/drawing/2014/main" id="{D4B74D98-197C-4784-952F-35E785DBCD63}"/>
              </a:ext>
            </a:extLst>
          </p:cNvPr>
          <p:cNvSpPr/>
          <p:nvPr/>
        </p:nvSpPr>
        <p:spPr>
          <a:xfrm>
            <a:off x="971599" y="2703554"/>
            <a:ext cx="6912769" cy="3288017"/>
          </a:xfrm>
          <a:prstGeom prst="foldedCorner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228A8D8E-CD20-4FCF-8B00-92B7BBA8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470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C5E8C82-EC48-4E96-B476-28A876F63DCC}"/>
              </a:ext>
            </a:extLst>
          </p:cNvPr>
          <p:cNvSpPr txBox="1"/>
          <p:nvPr/>
        </p:nvSpPr>
        <p:spPr>
          <a:xfrm>
            <a:off x="467545" y="908720"/>
            <a:ext cx="83192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s-ES" sz="2000" dirty="0">
                <a:solidFill>
                  <a:srgbClr val="0033C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 DIGITALIZACIÓN</a:t>
            </a:r>
            <a:endParaRPr sz="2000" dirty="0">
              <a:solidFill>
                <a:srgbClr val="0033CC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1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70C53BCD-8335-41A1-B0BA-23716970B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A18D4E8-D2B3-736A-77DB-FC65C3659A01}"/>
              </a:ext>
            </a:extLst>
          </p:cNvPr>
          <p:cNvSpPr txBox="1"/>
          <p:nvPr/>
        </p:nvSpPr>
        <p:spPr>
          <a:xfrm>
            <a:off x="467545" y="1615672"/>
            <a:ext cx="34219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“Digitalizar cambia la empresa de extremo a extremo. La tecnología digital debe estar alineada con la organización y con los objetivos de la empresa”.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83E0136F-A4FD-8C94-BED0-DA679F4F7D76}"/>
              </a:ext>
            </a:extLst>
          </p:cNvPr>
          <p:cNvSpPr/>
          <p:nvPr/>
        </p:nvSpPr>
        <p:spPr>
          <a:xfrm>
            <a:off x="570406" y="3693663"/>
            <a:ext cx="1728192" cy="201622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¿Qué significa realmente digitalizar una empresa?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0E378C3-407D-840A-D678-2D2CEAD72783}"/>
              </a:ext>
            </a:extLst>
          </p:cNvPr>
          <p:cNvSpPr txBox="1"/>
          <p:nvPr/>
        </p:nvSpPr>
        <p:spPr>
          <a:xfrm>
            <a:off x="2586630" y="3964550"/>
            <a:ext cx="576064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2D5FFF"/>
              </a:buClr>
              <a:buSzPct val="125000"/>
              <a:buFont typeface="Arial" panose="020B0604020202020204" pitchFamily="34" charset="0"/>
              <a:buChar char="•"/>
            </a:pPr>
            <a:r>
              <a:rPr lang="es-ES" b="1" dirty="0"/>
              <a:t>Negocio: </a:t>
            </a:r>
            <a:r>
              <a:rPr lang="es-ES" dirty="0"/>
              <a:t>organización, clientes, servicios y procesos.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SzPct val="125000"/>
              <a:buFont typeface="Arial" panose="020B0604020202020204" pitchFamily="34" charset="0"/>
              <a:buChar char="•"/>
            </a:pPr>
            <a:r>
              <a:rPr lang="es-ES" b="1" dirty="0"/>
              <a:t>Planta</a:t>
            </a:r>
            <a:r>
              <a:rPr lang="es-ES" dirty="0"/>
              <a:t>: máquinas, sensores, automatización y operación.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SzPct val="125000"/>
              <a:buFont typeface="Arial" panose="020B0604020202020204" pitchFamily="34" charset="0"/>
              <a:buChar char="•"/>
            </a:pPr>
            <a:r>
              <a:rPr lang="es-ES" b="1" dirty="0"/>
              <a:t>IT ↔ OT: </a:t>
            </a:r>
            <a:r>
              <a:rPr lang="es-ES" dirty="0"/>
              <a:t>conectar información y operación.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SzPct val="125000"/>
              <a:buFont typeface="Arial" panose="020B0604020202020204" pitchFamily="34" charset="0"/>
              <a:buChar char="•"/>
            </a:pPr>
            <a:r>
              <a:rPr lang="es-ES" b="1" dirty="0"/>
              <a:t>Resultado: </a:t>
            </a:r>
            <a:r>
              <a:rPr lang="es-ES" dirty="0"/>
              <a:t>más visibilidad para decidir y mejorar.</a:t>
            </a:r>
          </a:p>
          <a:p>
            <a:pPr marL="285750" indent="-285750">
              <a:buClr>
                <a:srgbClr val="2D5FFF"/>
              </a:buClr>
              <a:buSzPct val="125000"/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17" name="Imagen 16" descr="Por dónde empezar la digitalización en tu empresa - Servinform">
            <a:extLst>
              <a:ext uri="{FF2B5EF4-FFF2-40B4-BE49-F238E27FC236}">
                <a16:creationId xmlns:a16="http://schemas.microsoft.com/office/drawing/2014/main" id="{418655CB-1282-2D36-0D96-7C8A88CC4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908720"/>
            <a:ext cx="3888432" cy="255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6C5CDBFD-8485-4A89-A1B6-9FA0FA5A1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B38CA6C-9984-5AC4-A044-92507944DD2C}"/>
              </a:ext>
            </a:extLst>
          </p:cNvPr>
          <p:cNvSpPr txBox="1"/>
          <p:nvPr/>
        </p:nvSpPr>
        <p:spPr>
          <a:xfrm>
            <a:off x="539552" y="96811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IT y OT: dos mundos que deben hablarse</a:t>
            </a:r>
          </a:p>
        </p:txBody>
      </p:sp>
      <p:pic>
        <p:nvPicPr>
          <p:cNvPr id="5" name="Imagen 4" descr="Como las IT (Tecnologia de Informacion) y OT (Tecnologia Operacional)  podrian y deben converger! - Instrumentacion y Automatizacion Industrial">
            <a:extLst>
              <a:ext uri="{FF2B5EF4-FFF2-40B4-BE49-F238E27FC236}">
                <a16:creationId xmlns:a16="http://schemas.microsoft.com/office/drawing/2014/main" id="{D09210C6-40C1-A25C-BFFC-6C3E9DF5C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625776"/>
            <a:ext cx="6858000" cy="34290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98FC781-8B82-9796-2B2C-93AE0318D0F9}"/>
              </a:ext>
            </a:extLst>
          </p:cNvPr>
          <p:cNvSpPr txBox="1"/>
          <p:nvPr/>
        </p:nvSpPr>
        <p:spPr>
          <a:xfrm>
            <a:off x="1287298" y="1798132"/>
            <a:ext cx="3312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IT · INFORMATION TECHNOLOGY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9F4BA43-373F-DF2A-A42A-2B0A4C81C01B}"/>
              </a:ext>
            </a:extLst>
          </p:cNvPr>
          <p:cNvSpPr txBox="1"/>
          <p:nvPr/>
        </p:nvSpPr>
        <p:spPr>
          <a:xfrm>
            <a:off x="1297077" y="5177378"/>
            <a:ext cx="3096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ERP · CRM · bases de datos · aplicaciones · analítica.</a:t>
            </a:r>
          </a:p>
          <a:p>
            <a:pPr marL="285750" indent="-285750">
              <a:buFontTx/>
              <a:buChar char="-"/>
            </a:pPr>
            <a:r>
              <a:rPr lang="es-ES" dirty="0"/>
              <a:t>Información y negocio.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1E09DBB-38A7-68A8-01BC-2FE86665CADC}"/>
              </a:ext>
            </a:extLst>
          </p:cNvPr>
          <p:cNvSpPr txBox="1"/>
          <p:nvPr/>
        </p:nvSpPr>
        <p:spPr>
          <a:xfrm>
            <a:off x="4788024" y="179813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OT · OPERATION TECHNOLOGY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BCF2739-4023-9EF2-EC33-613DD216262A}"/>
              </a:ext>
            </a:extLst>
          </p:cNvPr>
          <p:cNvSpPr txBox="1"/>
          <p:nvPr/>
        </p:nvSpPr>
        <p:spPr>
          <a:xfrm>
            <a:off x="4916715" y="5177378"/>
            <a:ext cx="31907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PLC · SCADA · sensores · robots · máquinas · control.</a:t>
            </a:r>
          </a:p>
          <a:p>
            <a:pPr marL="285750" indent="-285750">
              <a:buFontTx/>
              <a:buChar char="-"/>
            </a:pPr>
            <a:r>
              <a:rPr lang="es-ES" dirty="0"/>
              <a:t>Operación y planta.</a:t>
            </a:r>
          </a:p>
        </p:txBody>
      </p:sp>
    </p:spTree>
    <p:extLst>
      <p:ext uri="{BB962C8B-B14F-4D97-AF65-F5344CB8AC3E}">
        <p14:creationId xmlns:p14="http://schemas.microsoft.com/office/powerpoint/2010/main" val="170723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C6A14-6C10-4C66-E0E5-267854ACE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6933C9DD-ED11-FD78-9049-2CD41E296DEA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D750A54C-F996-7A81-8254-F265EA8EE41B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B9A17340-71F2-B0DC-595A-1CBE36A2C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Beneficios - Iconos gratis de negocios y finanzas">
            <a:extLst>
              <a:ext uri="{FF2B5EF4-FFF2-40B4-BE49-F238E27FC236}">
                <a16:creationId xmlns:a16="http://schemas.microsoft.com/office/drawing/2014/main" id="{DB7BB30F-9F6C-63B5-33F7-AFE39128A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605050"/>
            <a:ext cx="3986415" cy="398641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2F4346-0008-2BD4-1B19-DCEE291A2FC7}"/>
              </a:ext>
            </a:extLst>
          </p:cNvPr>
          <p:cNvSpPr txBox="1"/>
          <p:nvPr/>
        </p:nvSpPr>
        <p:spPr>
          <a:xfrm>
            <a:off x="833963" y="2088122"/>
            <a:ext cx="3528392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2D5FFF"/>
              </a:buClr>
              <a:buAutoNum type="arabicParenR"/>
            </a:pPr>
            <a:r>
              <a:rPr lang="es-ES" b="1" dirty="0"/>
              <a:t>Visibilidad: </a:t>
            </a:r>
            <a:r>
              <a:rPr lang="es-ES" dirty="0"/>
              <a:t>saber qué está ocurriendo.</a:t>
            </a:r>
          </a:p>
          <a:p>
            <a:pPr marL="342900" indent="-342900">
              <a:spcBef>
                <a:spcPts val="600"/>
              </a:spcBef>
              <a:buClr>
                <a:srgbClr val="2D5FFF"/>
              </a:buClr>
              <a:buAutoNum type="arabicParenR"/>
            </a:pPr>
            <a:r>
              <a:rPr lang="es-ES" b="1" dirty="0"/>
              <a:t>Decisión</a:t>
            </a:r>
            <a:r>
              <a:rPr lang="es-ES" dirty="0"/>
              <a:t>: usar datos para la toma de decisiones.</a:t>
            </a:r>
          </a:p>
          <a:p>
            <a:pPr marL="342900" indent="-342900">
              <a:spcBef>
                <a:spcPts val="600"/>
              </a:spcBef>
              <a:buClr>
                <a:srgbClr val="2D5FFF"/>
              </a:buClr>
              <a:buAutoNum type="arabicParenR"/>
            </a:pPr>
            <a:r>
              <a:rPr lang="es-ES" b="1" dirty="0"/>
              <a:t>Eficiencia: </a:t>
            </a:r>
            <a:r>
              <a:rPr lang="es-ES" dirty="0"/>
              <a:t>detectar pérdidas y costes.</a:t>
            </a:r>
          </a:p>
          <a:p>
            <a:pPr marL="342900" indent="-342900">
              <a:spcBef>
                <a:spcPts val="600"/>
              </a:spcBef>
              <a:buClr>
                <a:srgbClr val="2D5FFF"/>
              </a:buClr>
              <a:buAutoNum type="arabicParenR"/>
            </a:pPr>
            <a:r>
              <a:rPr lang="es-ES" b="1" dirty="0"/>
              <a:t>Agilidad:</a:t>
            </a:r>
            <a:r>
              <a:rPr lang="es-ES" dirty="0"/>
              <a:t> responder más rápido ante los cambios que se produzcan.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2A98045-5FE9-8CC4-2FC4-AF2673834FAE}"/>
              </a:ext>
            </a:extLst>
          </p:cNvPr>
          <p:cNvSpPr txBox="1"/>
          <p:nvPr/>
        </p:nvSpPr>
        <p:spPr>
          <a:xfrm>
            <a:off x="539552" y="1146517"/>
            <a:ext cx="5454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¿Qué gana una empresa al conectar IT + OT?</a:t>
            </a:r>
          </a:p>
        </p:txBody>
      </p:sp>
    </p:spTree>
    <p:extLst>
      <p:ext uri="{BB962C8B-B14F-4D97-AF65-F5344CB8AC3E}">
        <p14:creationId xmlns:p14="http://schemas.microsoft.com/office/powerpoint/2010/main" val="4211410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5AFCF-AA70-4BB5-724F-6D49D8F5F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3CC88B24-B733-894C-213D-C2D90922DE79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8130451-84FE-9E1F-21AC-5960AB91F7FC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9AE26E8D-8751-CE1F-1D2E-916201CD5DD2}"/>
              </a:ext>
            </a:extLst>
          </p:cNvPr>
          <p:cNvSpPr txBox="1"/>
          <p:nvPr/>
        </p:nvSpPr>
        <p:spPr>
          <a:xfrm>
            <a:off x="467545" y="908720"/>
            <a:ext cx="83192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s-ES" sz="2000" dirty="0">
                <a:solidFill>
                  <a:srgbClr val="0033C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2. TECNOLOGAS HABILITADORAS DIGITALES (THD)</a:t>
            </a:r>
            <a:endParaRPr sz="2000" dirty="0">
              <a:solidFill>
                <a:srgbClr val="0033CC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1306D0B3-ECE8-C09E-6A58-6D0AA3095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9C45B0A-704F-2A90-0C07-85A8FFE28438}"/>
              </a:ext>
            </a:extLst>
          </p:cNvPr>
          <p:cNvSpPr txBox="1"/>
          <p:nvPr/>
        </p:nvSpPr>
        <p:spPr>
          <a:xfrm>
            <a:off x="467544" y="1628800"/>
            <a:ext cx="799288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Conjunto de innovaciones tecnológicas que actúan como catalizadores para la transformación digital en las organizaciones. </a:t>
            </a:r>
            <a:r>
              <a:rPr lang="es-ES" sz="2000" dirty="0"/>
              <a:t>Estas herramientas permiten optimizar procesos, mejorar la experiencia del usuario y promover el desarrollo de nuevos modelos de negocio.</a:t>
            </a:r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Su principal función es conectar datos, personas y sistemas para alcanzar una mayor productividad y competitividad. Al estar diseñados para ser transversales, tienen aplicaciones en sectores como la fabricación, la salud, la educación, el transporte y el entretenimiento. Entre sus características más destacadas se encuentran la capacidad de personalización, escalabilidad y adaptabilidad a distintos entornos.</a:t>
            </a:r>
          </a:p>
        </p:txBody>
      </p:sp>
    </p:spTree>
    <p:extLst>
      <p:ext uri="{BB962C8B-B14F-4D97-AF65-F5344CB8AC3E}">
        <p14:creationId xmlns:p14="http://schemas.microsoft.com/office/powerpoint/2010/main" val="134897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385C7-2BB2-E2E9-9290-7170266D2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903B6437-61AF-DC47-DA67-7AC6D9144195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369B0847-7858-D091-7A61-B6EF70998551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99572C58-328F-8CA5-5690-1EDF86128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205F8AD-8BF8-9F80-995A-F871A19C7C60}"/>
              </a:ext>
            </a:extLst>
          </p:cNvPr>
          <p:cNvSpPr txBox="1"/>
          <p:nvPr/>
        </p:nvSpPr>
        <p:spPr>
          <a:xfrm>
            <a:off x="2476238" y="816572"/>
            <a:ext cx="5247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El 'kit' de la transformación digital</a:t>
            </a:r>
          </a:p>
        </p:txBody>
      </p:sp>
      <p:sp>
        <p:nvSpPr>
          <p:cNvPr id="110" name="Rectángulo: esquinas redondeadas 109">
            <a:extLst>
              <a:ext uri="{FF2B5EF4-FFF2-40B4-BE49-F238E27FC236}">
                <a16:creationId xmlns:a16="http://schemas.microsoft.com/office/drawing/2014/main" id="{F361067F-13BC-0ED0-6913-28DDCCDE6ACA}"/>
              </a:ext>
            </a:extLst>
          </p:cNvPr>
          <p:cNvSpPr/>
          <p:nvPr/>
        </p:nvSpPr>
        <p:spPr>
          <a:xfrm>
            <a:off x="298046" y="1963524"/>
            <a:ext cx="1152128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/>
              <a:t>IoT</a:t>
            </a:r>
            <a:endParaRPr lang="es-ES" b="1" dirty="0"/>
          </a:p>
        </p:txBody>
      </p:sp>
      <p:sp>
        <p:nvSpPr>
          <p:cNvPr id="112" name="Rectángulo: esquinas redondeadas 111">
            <a:extLst>
              <a:ext uri="{FF2B5EF4-FFF2-40B4-BE49-F238E27FC236}">
                <a16:creationId xmlns:a16="http://schemas.microsoft.com/office/drawing/2014/main" id="{F4A7F246-0B03-A039-BFBE-BDCF5368380A}"/>
              </a:ext>
            </a:extLst>
          </p:cNvPr>
          <p:cNvSpPr/>
          <p:nvPr/>
        </p:nvSpPr>
        <p:spPr>
          <a:xfrm>
            <a:off x="1988611" y="1963524"/>
            <a:ext cx="1090050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IA</a:t>
            </a:r>
          </a:p>
        </p:txBody>
      </p:sp>
      <p:sp>
        <p:nvSpPr>
          <p:cNvPr id="114" name="Rectángulo: esquinas redondeadas 113">
            <a:extLst>
              <a:ext uri="{FF2B5EF4-FFF2-40B4-BE49-F238E27FC236}">
                <a16:creationId xmlns:a16="http://schemas.microsoft.com/office/drawing/2014/main" id="{8C30B4D6-5C03-667A-D965-580710B8F55D}"/>
              </a:ext>
            </a:extLst>
          </p:cNvPr>
          <p:cNvSpPr/>
          <p:nvPr/>
        </p:nvSpPr>
        <p:spPr>
          <a:xfrm>
            <a:off x="3617098" y="1957109"/>
            <a:ext cx="1399155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BIG DATA</a:t>
            </a:r>
          </a:p>
        </p:txBody>
      </p:sp>
      <p:sp>
        <p:nvSpPr>
          <p:cNvPr id="116" name="Rectángulo: esquinas redondeadas 115">
            <a:extLst>
              <a:ext uri="{FF2B5EF4-FFF2-40B4-BE49-F238E27FC236}">
                <a16:creationId xmlns:a16="http://schemas.microsoft.com/office/drawing/2014/main" id="{CD47EEB1-5B90-13D7-AC1F-0EE9EE457644}"/>
              </a:ext>
            </a:extLst>
          </p:cNvPr>
          <p:cNvSpPr/>
          <p:nvPr/>
        </p:nvSpPr>
        <p:spPr>
          <a:xfrm>
            <a:off x="5542089" y="1963524"/>
            <a:ext cx="1026114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5G</a:t>
            </a:r>
          </a:p>
        </p:txBody>
      </p:sp>
      <p:sp>
        <p:nvSpPr>
          <p:cNvPr id="118" name="Rectángulo: esquinas redondeadas 117">
            <a:extLst>
              <a:ext uri="{FF2B5EF4-FFF2-40B4-BE49-F238E27FC236}">
                <a16:creationId xmlns:a16="http://schemas.microsoft.com/office/drawing/2014/main" id="{93EF6FD2-E33B-903D-5ED0-750F9C3180AF}"/>
              </a:ext>
            </a:extLst>
          </p:cNvPr>
          <p:cNvSpPr/>
          <p:nvPr/>
        </p:nvSpPr>
        <p:spPr>
          <a:xfrm>
            <a:off x="7116509" y="1957109"/>
            <a:ext cx="1728192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Robótica</a:t>
            </a:r>
          </a:p>
        </p:txBody>
      </p:sp>
      <p:sp>
        <p:nvSpPr>
          <p:cNvPr id="120" name="Rectángulo: esquinas redondeadas 119">
            <a:extLst>
              <a:ext uri="{FF2B5EF4-FFF2-40B4-BE49-F238E27FC236}">
                <a16:creationId xmlns:a16="http://schemas.microsoft.com/office/drawing/2014/main" id="{1009BBEC-EF13-19E7-9B3D-E853BDED77BF}"/>
              </a:ext>
            </a:extLst>
          </p:cNvPr>
          <p:cNvSpPr/>
          <p:nvPr/>
        </p:nvSpPr>
        <p:spPr>
          <a:xfrm>
            <a:off x="207426" y="3748954"/>
            <a:ext cx="1728192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Blockchain</a:t>
            </a:r>
          </a:p>
        </p:txBody>
      </p:sp>
      <p:sp>
        <p:nvSpPr>
          <p:cNvPr id="122" name="Rectángulo: esquinas redondeadas 121">
            <a:extLst>
              <a:ext uri="{FF2B5EF4-FFF2-40B4-BE49-F238E27FC236}">
                <a16:creationId xmlns:a16="http://schemas.microsoft.com/office/drawing/2014/main" id="{DE7D1299-53A3-15EF-8042-EB9957E13301}"/>
              </a:ext>
            </a:extLst>
          </p:cNvPr>
          <p:cNvSpPr/>
          <p:nvPr/>
        </p:nvSpPr>
        <p:spPr>
          <a:xfrm>
            <a:off x="2136416" y="3748953"/>
            <a:ext cx="1728192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Ciberseguridad</a:t>
            </a:r>
          </a:p>
        </p:txBody>
      </p:sp>
      <p:sp>
        <p:nvSpPr>
          <p:cNvPr id="124" name="Rectángulo: esquinas redondeadas 123">
            <a:extLst>
              <a:ext uri="{FF2B5EF4-FFF2-40B4-BE49-F238E27FC236}">
                <a16:creationId xmlns:a16="http://schemas.microsoft.com/office/drawing/2014/main" id="{37BF60C9-C392-AEAB-3D1B-FBCF8EAE75F9}"/>
              </a:ext>
            </a:extLst>
          </p:cNvPr>
          <p:cNvSpPr/>
          <p:nvPr/>
        </p:nvSpPr>
        <p:spPr>
          <a:xfrm>
            <a:off x="4059754" y="3735475"/>
            <a:ext cx="1656184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Fabricación aditiva</a:t>
            </a:r>
          </a:p>
        </p:txBody>
      </p:sp>
      <p:sp>
        <p:nvSpPr>
          <p:cNvPr id="126" name="Rectángulo: esquinas redondeadas 125">
            <a:extLst>
              <a:ext uri="{FF2B5EF4-FFF2-40B4-BE49-F238E27FC236}">
                <a16:creationId xmlns:a16="http://schemas.microsoft.com/office/drawing/2014/main" id="{4A15B5F2-7737-E142-EAF9-8584ACF2F6C9}"/>
              </a:ext>
            </a:extLst>
          </p:cNvPr>
          <p:cNvSpPr/>
          <p:nvPr/>
        </p:nvSpPr>
        <p:spPr>
          <a:xfrm>
            <a:off x="5930043" y="3718359"/>
            <a:ext cx="1188132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RV/RA</a:t>
            </a:r>
          </a:p>
        </p:txBody>
      </p:sp>
      <p:sp>
        <p:nvSpPr>
          <p:cNvPr id="128" name="Rectángulo: esquinas redondeadas 127">
            <a:extLst>
              <a:ext uri="{FF2B5EF4-FFF2-40B4-BE49-F238E27FC236}">
                <a16:creationId xmlns:a16="http://schemas.microsoft.com/office/drawing/2014/main" id="{18C085D6-94D3-AAFB-11B2-5CAEC454107C}"/>
              </a:ext>
            </a:extLst>
          </p:cNvPr>
          <p:cNvSpPr/>
          <p:nvPr/>
        </p:nvSpPr>
        <p:spPr>
          <a:xfrm>
            <a:off x="7313321" y="3718359"/>
            <a:ext cx="1535065" cy="5994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Gemelo digital</a:t>
            </a:r>
          </a:p>
        </p:txBody>
      </p:sp>
      <p:sp>
        <p:nvSpPr>
          <p:cNvPr id="129" name="CuadroTexto 128">
            <a:extLst>
              <a:ext uri="{FF2B5EF4-FFF2-40B4-BE49-F238E27FC236}">
                <a16:creationId xmlns:a16="http://schemas.microsoft.com/office/drawing/2014/main" id="{89F7E19B-281B-FA39-EBC8-7184530B479F}"/>
              </a:ext>
            </a:extLst>
          </p:cNvPr>
          <p:cNvSpPr txBox="1"/>
          <p:nvPr/>
        </p:nvSpPr>
        <p:spPr>
          <a:xfrm>
            <a:off x="107504" y="2652985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Conectar y captar datos</a:t>
            </a:r>
          </a:p>
        </p:txBody>
      </p:sp>
      <p:sp>
        <p:nvSpPr>
          <p:cNvPr id="133" name="CuadroTexto 132">
            <a:extLst>
              <a:ext uri="{FF2B5EF4-FFF2-40B4-BE49-F238E27FC236}">
                <a16:creationId xmlns:a16="http://schemas.microsoft.com/office/drawing/2014/main" id="{4A1FB155-02DC-55B9-3531-B05846AFAECD}"/>
              </a:ext>
            </a:extLst>
          </p:cNvPr>
          <p:cNvSpPr txBox="1"/>
          <p:nvPr/>
        </p:nvSpPr>
        <p:spPr>
          <a:xfrm>
            <a:off x="1777552" y="2663047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Analizar y optimizar</a:t>
            </a:r>
          </a:p>
        </p:txBody>
      </p:sp>
      <p:sp>
        <p:nvSpPr>
          <p:cNvPr id="135" name="CuadroTexto 134">
            <a:extLst>
              <a:ext uri="{FF2B5EF4-FFF2-40B4-BE49-F238E27FC236}">
                <a16:creationId xmlns:a16="http://schemas.microsoft.com/office/drawing/2014/main" id="{4EC68939-B23E-27E0-A3C4-D85B429F33D4}"/>
              </a:ext>
            </a:extLst>
          </p:cNvPr>
          <p:cNvSpPr txBox="1"/>
          <p:nvPr/>
        </p:nvSpPr>
        <p:spPr>
          <a:xfrm>
            <a:off x="3587662" y="2663047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Tratar grandes volúmenes</a:t>
            </a:r>
          </a:p>
        </p:txBody>
      </p:sp>
      <p:sp>
        <p:nvSpPr>
          <p:cNvPr id="137" name="CuadroTexto 136">
            <a:extLst>
              <a:ext uri="{FF2B5EF4-FFF2-40B4-BE49-F238E27FC236}">
                <a16:creationId xmlns:a16="http://schemas.microsoft.com/office/drawing/2014/main" id="{270BC476-9DA1-9330-DD39-87F8656AAA8A}"/>
              </a:ext>
            </a:extLst>
          </p:cNvPr>
          <p:cNvSpPr txBox="1"/>
          <p:nvPr/>
        </p:nvSpPr>
        <p:spPr>
          <a:xfrm>
            <a:off x="5299062" y="2648729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Comunicar sistemas</a:t>
            </a:r>
          </a:p>
        </p:txBody>
      </p:sp>
      <p:sp>
        <p:nvSpPr>
          <p:cNvPr id="139" name="CuadroTexto 138">
            <a:extLst>
              <a:ext uri="{FF2B5EF4-FFF2-40B4-BE49-F238E27FC236}">
                <a16:creationId xmlns:a16="http://schemas.microsoft.com/office/drawing/2014/main" id="{14F285E9-D3E4-5BF7-E3C8-35CB9D4E990D}"/>
              </a:ext>
            </a:extLst>
          </p:cNvPr>
          <p:cNvSpPr txBox="1"/>
          <p:nvPr/>
        </p:nvSpPr>
        <p:spPr>
          <a:xfrm>
            <a:off x="7306883" y="2648728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Automatizar tareas</a:t>
            </a:r>
          </a:p>
        </p:txBody>
      </p:sp>
      <p:sp>
        <p:nvSpPr>
          <p:cNvPr id="141" name="CuadroTexto 140">
            <a:extLst>
              <a:ext uri="{FF2B5EF4-FFF2-40B4-BE49-F238E27FC236}">
                <a16:creationId xmlns:a16="http://schemas.microsoft.com/office/drawing/2014/main" id="{6E6411BC-8D73-08F2-79E9-4EEAADE5F4E3}"/>
              </a:ext>
            </a:extLst>
          </p:cNvPr>
          <p:cNvSpPr txBox="1"/>
          <p:nvPr/>
        </p:nvSpPr>
        <p:spPr>
          <a:xfrm>
            <a:off x="357158" y="4432265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Información distribuida</a:t>
            </a:r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B5B6A09B-D62A-8C9D-D146-49AA8C4979D1}"/>
              </a:ext>
            </a:extLst>
          </p:cNvPr>
          <p:cNvSpPr txBox="1"/>
          <p:nvPr/>
        </p:nvSpPr>
        <p:spPr>
          <a:xfrm>
            <a:off x="2244428" y="4432264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Proteger sistemas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70B325E8-C5D5-7B57-B3A8-EF648E0D6AEE}"/>
              </a:ext>
            </a:extLst>
          </p:cNvPr>
          <p:cNvSpPr txBox="1"/>
          <p:nvPr/>
        </p:nvSpPr>
        <p:spPr>
          <a:xfrm>
            <a:off x="4203770" y="4431205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Fabricar por capas</a:t>
            </a:r>
          </a:p>
        </p:txBody>
      </p:sp>
      <p:sp>
        <p:nvSpPr>
          <p:cNvPr id="147" name="CuadroTexto 146">
            <a:extLst>
              <a:ext uri="{FF2B5EF4-FFF2-40B4-BE49-F238E27FC236}">
                <a16:creationId xmlns:a16="http://schemas.microsoft.com/office/drawing/2014/main" id="{8BFCA3BD-FEA1-07D8-D7E7-7BC8FA489144}"/>
              </a:ext>
            </a:extLst>
          </p:cNvPr>
          <p:cNvSpPr txBox="1"/>
          <p:nvPr/>
        </p:nvSpPr>
        <p:spPr>
          <a:xfrm>
            <a:off x="5812119" y="4431204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Entornos digitales</a:t>
            </a:r>
          </a:p>
        </p:txBody>
      </p:sp>
      <p:sp>
        <p:nvSpPr>
          <p:cNvPr id="149" name="CuadroTexto 148">
            <a:extLst>
              <a:ext uri="{FF2B5EF4-FFF2-40B4-BE49-F238E27FC236}">
                <a16:creationId xmlns:a16="http://schemas.microsoft.com/office/drawing/2014/main" id="{438774E8-EEDC-E573-C55F-52F3DF2A24F1}"/>
              </a:ext>
            </a:extLst>
          </p:cNvPr>
          <p:cNvSpPr txBox="1"/>
          <p:nvPr/>
        </p:nvSpPr>
        <p:spPr>
          <a:xfrm>
            <a:off x="7415127" y="4431204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Representar sistemas</a:t>
            </a:r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49167C29-5C9E-DFB5-30B3-A40340D9181C}"/>
              </a:ext>
            </a:extLst>
          </p:cNvPr>
          <p:cNvSpPr txBox="1"/>
          <p:nvPr/>
        </p:nvSpPr>
        <p:spPr>
          <a:xfrm>
            <a:off x="5436096" y="5187221"/>
            <a:ext cx="2455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1" dirty="0"/>
              <a:t>RV = Realidad Virtual</a:t>
            </a:r>
          </a:p>
          <a:p>
            <a:pPr algn="ctr"/>
            <a:r>
              <a:rPr lang="es-ES" sz="1600" i="1" dirty="0"/>
              <a:t>RA = Realidad Aumentada</a:t>
            </a:r>
          </a:p>
        </p:txBody>
      </p:sp>
      <p:cxnSp>
        <p:nvCxnSpPr>
          <p:cNvPr id="153" name="Conector recto 152">
            <a:extLst>
              <a:ext uri="{FF2B5EF4-FFF2-40B4-BE49-F238E27FC236}">
                <a16:creationId xmlns:a16="http://schemas.microsoft.com/office/drawing/2014/main" id="{1B1ED223-C55C-8443-AF95-20B743E27361}"/>
              </a:ext>
            </a:extLst>
          </p:cNvPr>
          <p:cNvCxnSpPr>
            <a:cxnSpLocks/>
          </p:cNvCxnSpPr>
          <p:nvPr/>
        </p:nvCxnSpPr>
        <p:spPr>
          <a:xfrm>
            <a:off x="4427984" y="1402283"/>
            <a:ext cx="0" cy="226517"/>
          </a:xfrm>
          <a:prstGeom prst="line">
            <a:avLst/>
          </a:prstGeom>
          <a:ln w="19050">
            <a:solidFill>
              <a:srgbClr val="2D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cto 154">
            <a:extLst>
              <a:ext uri="{FF2B5EF4-FFF2-40B4-BE49-F238E27FC236}">
                <a16:creationId xmlns:a16="http://schemas.microsoft.com/office/drawing/2014/main" id="{449218E1-9BCB-5896-DCF2-0AE964C56791}"/>
              </a:ext>
            </a:extLst>
          </p:cNvPr>
          <p:cNvCxnSpPr>
            <a:cxnSpLocks/>
          </p:cNvCxnSpPr>
          <p:nvPr/>
        </p:nvCxnSpPr>
        <p:spPr>
          <a:xfrm>
            <a:off x="863588" y="1628800"/>
            <a:ext cx="7199379" cy="21385"/>
          </a:xfrm>
          <a:prstGeom prst="line">
            <a:avLst/>
          </a:prstGeom>
          <a:ln w="19050">
            <a:solidFill>
              <a:srgbClr val="2D5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de flecha 158">
            <a:extLst>
              <a:ext uri="{FF2B5EF4-FFF2-40B4-BE49-F238E27FC236}">
                <a16:creationId xmlns:a16="http://schemas.microsoft.com/office/drawing/2014/main" id="{2FC0BFDE-49E4-9CF3-98B3-FB81F6C02512}"/>
              </a:ext>
            </a:extLst>
          </p:cNvPr>
          <p:cNvCxnSpPr>
            <a:endCxn id="110" idx="0"/>
          </p:cNvCxnSpPr>
          <p:nvPr/>
        </p:nvCxnSpPr>
        <p:spPr>
          <a:xfrm>
            <a:off x="863588" y="1639492"/>
            <a:ext cx="10522" cy="3240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cto de flecha 159">
            <a:extLst>
              <a:ext uri="{FF2B5EF4-FFF2-40B4-BE49-F238E27FC236}">
                <a16:creationId xmlns:a16="http://schemas.microsoft.com/office/drawing/2014/main" id="{836F7447-589F-2BB5-22D0-071D77C38B95}"/>
              </a:ext>
            </a:extLst>
          </p:cNvPr>
          <p:cNvCxnSpPr/>
          <p:nvPr/>
        </p:nvCxnSpPr>
        <p:spPr>
          <a:xfrm>
            <a:off x="2550736" y="1633077"/>
            <a:ext cx="10522" cy="3240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cto de flecha 160">
            <a:extLst>
              <a:ext uri="{FF2B5EF4-FFF2-40B4-BE49-F238E27FC236}">
                <a16:creationId xmlns:a16="http://schemas.microsoft.com/office/drawing/2014/main" id="{9F58E19E-C948-21E8-5F8A-B655333DDDA9}"/>
              </a:ext>
            </a:extLst>
          </p:cNvPr>
          <p:cNvCxnSpPr/>
          <p:nvPr/>
        </p:nvCxnSpPr>
        <p:spPr>
          <a:xfrm>
            <a:off x="6066832" y="1639492"/>
            <a:ext cx="10522" cy="3240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cto de flecha 161">
            <a:extLst>
              <a:ext uri="{FF2B5EF4-FFF2-40B4-BE49-F238E27FC236}">
                <a16:creationId xmlns:a16="http://schemas.microsoft.com/office/drawing/2014/main" id="{A700C1C5-BDE5-777F-74A2-F2926AB51833}"/>
              </a:ext>
            </a:extLst>
          </p:cNvPr>
          <p:cNvCxnSpPr/>
          <p:nvPr/>
        </p:nvCxnSpPr>
        <p:spPr>
          <a:xfrm>
            <a:off x="4422723" y="1642921"/>
            <a:ext cx="10522" cy="3240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de flecha 162">
            <a:extLst>
              <a:ext uri="{FF2B5EF4-FFF2-40B4-BE49-F238E27FC236}">
                <a16:creationId xmlns:a16="http://schemas.microsoft.com/office/drawing/2014/main" id="{D78A31A6-5FCC-E317-2AF3-4DD02E2333E9}"/>
              </a:ext>
            </a:extLst>
          </p:cNvPr>
          <p:cNvCxnSpPr/>
          <p:nvPr/>
        </p:nvCxnSpPr>
        <p:spPr>
          <a:xfrm>
            <a:off x="8052445" y="1663409"/>
            <a:ext cx="10522" cy="3240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de flecha 163">
            <a:extLst>
              <a:ext uri="{FF2B5EF4-FFF2-40B4-BE49-F238E27FC236}">
                <a16:creationId xmlns:a16="http://schemas.microsoft.com/office/drawing/2014/main" id="{C0D9489D-CF4C-8B2B-7FFE-21E44B1117A9}"/>
              </a:ext>
            </a:extLst>
          </p:cNvPr>
          <p:cNvCxnSpPr>
            <a:cxnSpLocks/>
          </p:cNvCxnSpPr>
          <p:nvPr/>
        </p:nvCxnSpPr>
        <p:spPr>
          <a:xfrm>
            <a:off x="1658085" y="1642809"/>
            <a:ext cx="0" cy="20926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de flecha 165">
            <a:extLst>
              <a:ext uri="{FF2B5EF4-FFF2-40B4-BE49-F238E27FC236}">
                <a16:creationId xmlns:a16="http://schemas.microsoft.com/office/drawing/2014/main" id="{9BD6B61E-9011-D2C7-400E-0EEA72260D4B}"/>
              </a:ext>
            </a:extLst>
          </p:cNvPr>
          <p:cNvCxnSpPr>
            <a:cxnSpLocks/>
          </p:cNvCxnSpPr>
          <p:nvPr/>
        </p:nvCxnSpPr>
        <p:spPr>
          <a:xfrm>
            <a:off x="3325275" y="1650185"/>
            <a:ext cx="0" cy="208529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cto de flecha 167">
            <a:extLst>
              <a:ext uri="{FF2B5EF4-FFF2-40B4-BE49-F238E27FC236}">
                <a16:creationId xmlns:a16="http://schemas.microsoft.com/office/drawing/2014/main" id="{7C87CCDE-D203-4247-4DA6-D640B7FC648E}"/>
              </a:ext>
            </a:extLst>
          </p:cNvPr>
          <p:cNvCxnSpPr>
            <a:cxnSpLocks/>
          </p:cNvCxnSpPr>
          <p:nvPr/>
        </p:nvCxnSpPr>
        <p:spPr>
          <a:xfrm flipH="1">
            <a:off x="5163660" y="1639492"/>
            <a:ext cx="24847" cy="20959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cto de flecha 169">
            <a:extLst>
              <a:ext uri="{FF2B5EF4-FFF2-40B4-BE49-F238E27FC236}">
                <a16:creationId xmlns:a16="http://schemas.microsoft.com/office/drawing/2014/main" id="{B7735BCF-2896-8194-75F5-6BC15316DD08}"/>
              </a:ext>
            </a:extLst>
          </p:cNvPr>
          <p:cNvCxnSpPr>
            <a:cxnSpLocks/>
          </p:cNvCxnSpPr>
          <p:nvPr/>
        </p:nvCxnSpPr>
        <p:spPr>
          <a:xfrm flipH="1">
            <a:off x="6707832" y="1650185"/>
            <a:ext cx="12559" cy="20508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de flecha 171">
            <a:extLst>
              <a:ext uri="{FF2B5EF4-FFF2-40B4-BE49-F238E27FC236}">
                <a16:creationId xmlns:a16="http://schemas.microsoft.com/office/drawing/2014/main" id="{DF98EBCB-8A5C-7C3D-FEE6-62BC9ED2FC96}"/>
              </a:ext>
            </a:extLst>
          </p:cNvPr>
          <p:cNvCxnSpPr>
            <a:cxnSpLocks/>
          </p:cNvCxnSpPr>
          <p:nvPr/>
        </p:nvCxnSpPr>
        <p:spPr>
          <a:xfrm>
            <a:off x="6728824" y="1661288"/>
            <a:ext cx="657594" cy="20765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7" name="Imagen 176" descr="Huella dactilar - Iconos gratis de manos y gestos">
            <a:extLst>
              <a:ext uri="{FF2B5EF4-FFF2-40B4-BE49-F238E27FC236}">
                <a16:creationId xmlns:a16="http://schemas.microsoft.com/office/drawing/2014/main" id="{3DD67157-CC2F-CCE2-C404-3A2919EA9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703387">
            <a:off x="1340946" y="635598"/>
            <a:ext cx="986630" cy="9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86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AAFCC-A912-C599-B487-3CC6B738F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67EF01A2-A51B-371F-FA81-D3C7C68DEE9F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938C7FF6-83B8-AB08-5128-A145208B7A21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1006E426-64A8-DC30-C568-0E4E80CB9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7541F9A-8585-B284-66F2-8DF7F43A9838}"/>
              </a:ext>
            </a:extLst>
          </p:cNvPr>
          <p:cNvSpPr txBox="1"/>
          <p:nvPr/>
        </p:nvSpPr>
        <p:spPr>
          <a:xfrm>
            <a:off x="611560" y="836712"/>
            <a:ext cx="7056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 la tecnología al producto, servicio y mercado…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2A941B4-6935-16DE-EB2F-CC005D838FC1}"/>
              </a:ext>
            </a:extLst>
          </p:cNvPr>
          <p:cNvSpPr/>
          <p:nvPr/>
        </p:nvSpPr>
        <p:spPr>
          <a:xfrm>
            <a:off x="506083" y="3034235"/>
            <a:ext cx="1728192" cy="74344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Aplicaciones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4730CB5-E8B2-D935-B4E0-FAB778C8C6CC}"/>
              </a:ext>
            </a:extLst>
          </p:cNvPr>
          <p:cNvSpPr txBox="1"/>
          <p:nvPr/>
        </p:nvSpPr>
        <p:spPr>
          <a:xfrm>
            <a:off x="3409427" y="156034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Producto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DF42ABE-D324-C421-48F4-756B22013828}"/>
              </a:ext>
            </a:extLst>
          </p:cNvPr>
          <p:cNvSpPr txBox="1"/>
          <p:nvPr/>
        </p:nvSpPr>
        <p:spPr>
          <a:xfrm>
            <a:off x="3409427" y="225027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Servicio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A3D855-3E1A-1B81-B867-24C562A0A77B}"/>
              </a:ext>
            </a:extLst>
          </p:cNvPr>
          <p:cNvSpPr txBox="1"/>
          <p:nvPr/>
        </p:nvSpPr>
        <p:spPr>
          <a:xfrm>
            <a:off x="3409427" y="30444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Negocio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AFC887A-16B3-B0F7-CE12-975D995EAF1A}"/>
              </a:ext>
            </a:extLst>
          </p:cNvPr>
          <p:cNvSpPr txBox="1"/>
          <p:nvPr/>
        </p:nvSpPr>
        <p:spPr>
          <a:xfrm>
            <a:off x="3409426" y="3752688"/>
            <a:ext cx="1638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Sostenibilidad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AA90064-B938-DA82-1A82-6B424E26476C}"/>
              </a:ext>
            </a:extLst>
          </p:cNvPr>
          <p:cNvSpPr txBox="1"/>
          <p:nvPr/>
        </p:nvSpPr>
        <p:spPr>
          <a:xfrm>
            <a:off x="3391374" y="457459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Planta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061BB01-1B77-613B-BE4F-0AF84168DCE0}"/>
              </a:ext>
            </a:extLst>
          </p:cNvPr>
          <p:cNvSpPr txBox="1"/>
          <p:nvPr/>
        </p:nvSpPr>
        <p:spPr>
          <a:xfrm>
            <a:off x="3391374" y="533725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Integración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48A83956-D36A-8259-8E51-6A4F01ED1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78" y="1293962"/>
            <a:ext cx="732538" cy="73253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B67AA22-1B5E-04D5-CE8B-9A4CF20DD1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78" y="2026500"/>
            <a:ext cx="732538" cy="73253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F8A8794-C78A-8BA0-0C08-382AA1DDE0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78" y="2793333"/>
            <a:ext cx="732538" cy="73253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6E5B5E9-FCE1-4C1C-18C9-946BD2518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170" y="3511132"/>
            <a:ext cx="732538" cy="73253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0B82643-842E-AB8C-44A4-4839F32FE1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87" y="4304989"/>
            <a:ext cx="732538" cy="73253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D71733E-FABA-1DAE-FBE2-ACD8670C84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170" y="5076097"/>
            <a:ext cx="732538" cy="732538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65323FD1-1D01-1540-BA48-9190E368C2F4}"/>
              </a:ext>
            </a:extLst>
          </p:cNvPr>
          <p:cNvSpPr txBox="1"/>
          <p:nvPr/>
        </p:nvSpPr>
        <p:spPr>
          <a:xfrm>
            <a:off x="5070276" y="1419123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Personalización</a:t>
            </a:r>
          </a:p>
          <a:p>
            <a:pPr marL="285750" indent="-285750">
              <a:buFontTx/>
              <a:buChar char="-"/>
            </a:pPr>
            <a:r>
              <a:rPr lang="es-ES" dirty="0"/>
              <a:t>Trazabilidad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E225D9F-BB55-1FC9-6180-90153696948D}"/>
              </a:ext>
            </a:extLst>
          </p:cNvPr>
          <p:cNvSpPr txBox="1"/>
          <p:nvPr/>
        </p:nvSpPr>
        <p:spPr>
          <a:xfrm>
            <a:off x="5103744" y="2163191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Mantenimiento</a:t>
            </a:r>
          </a:p>
          <a:p>
            <a:pPr marL="285750" indent="-285750">
              <a:buFontTx/>
              <a:buChar char="-"/>
            </a:pPr>
            <a:r>
              <a:rPr lang="es-ES" dirty="0"/>
              <a:t>Asistencia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06C515D9-828A-7260-D5B5-A08FEDEF4CA6}"/>
              </a:ext>
            </a:extLst>
          </p:cNvPr>
          <p:cNvSpPr txBox="1"/>
          <p:nvPr/>
        </p:nvSpPr>
        <p:spPr>
          <a:xfrm>
            <a:off x="5134881" y="2907126"/>
            <a:ext cx="335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Nuevos mercados y modelos de negocio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DACE9B4-FE15-DBF7-0DD4-92908C5AD68D}"/>
              </a:ext>
            </a:extLst>
          </p:cNvPr>
          <p:cNvSpPr txBox="1"/>
          <p:nvPr/>
        </p:nvSpPr>
        <p:spPr>
          <a:xfrm>
            <a:off x="5134880" y="3663093"/>
            <a:ext cx="284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Recursos y energía mejor aprovechados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CFD7D45-3222-3D1B-F542-F9C8D47B0B72}"/>
              </a:ext>
            </a:extLst>
          </p:cNvPr>
          <p:cNvSpPr txBox="1"/>
          <p:nvPr/>
        </p:nvSpPr>
        <p:spPr>
          <a:xfrm>
            <a:off x="5148065" y="4312611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err="1"/>
              <a:t>Sensórica</a:t>
            </a:r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/>
              <a:t>Automatización</a:t>
            </a:r>
          </a:p>
          <a:p>
            <a:pPr marL="285750" indent="-285750">
              <a:buFontTx/>
              <a:buChar char="-"/>
            </a:pPr>
            <a:r>
              <a:rPr lang="es-ES" dirty="0"/>
              <a:t>Comunicaciones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1BFBE88-3D15-EFE0-9F34-9A61F6FF7006}"/>
              </a:ext>
            </a:extLst>
          </p:cNvPr>
          <p:cNvSpPr txBox="1"/>
          <p:nvPr/>
        </p:nvSpPr>
        <p:spPr>
          <a:xfrm>
            <a:off x="5148064" y="5315497"/>
            <a:ext cx="283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Negocio + planta + datos</a:t>
            </a:r>
          </a:p>
        </p:txBody>
      </p: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97335CAF-E81B-49C1-CEA8-8B287F5B40C5}"/>
              </a:ext>
            </a:extLst>
          </p:cNvPr>
          <p:cNvCxnSpPr>
            <a:cxnSpLocks/>
          </p:cNvCxnSpPr>
          <p:nvPr/>
        </p:nvCxnSpPr>
        <p:spPr>
          <a:xfrm>
            <a:off x="4485265" y="1760604"/>
            <a:ext cx="530627" cy="0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10BDD33F-D44C-52FF-DC49-1E8C96CB271A}"/>
              </a:ext>
            </a:extLst>
          </p:cNvPr>
          <p:cNvCxnSpPr>
            <a:cxnSpLocks/>
          </p:cNvCxnSpPr>
          <p:nvPr/>
        </p:nvCxnSpPr>
        <p:spPr>
          <a:xfrm>
            <a:off x="4485265" y="2486356"/>
            <a:ext cx="530627" cy="0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B0D477D2-D699-AA49-A7EB-94485CE77FA3}"/>
              </a:ext>
            </a:extLst>
          </p:cNvPr>
          <p:cNvCxnSpPr>
            <a:cxnSpLocks/>
          </p:cNvCxnSpPr>
          <p:nvPr/>
        </p:nvCxnSpPr>
        <p:spPr>
          <a:xfrm>
            <a:off x="4485264" y="3213911"/>
            <a:ext cx="530627" cy="0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30A87E56-3D89-5CBF-BC56-3F0451FB6A78}"/>
              </a:ext>
            </a:extLst>
          </p:cNvPr>
          <p:cNvCxnSpPr>
            <a:cxnSpLocks/>
          </p:cNvCxnSpPr>
          <p:nvPr/>
        </p:nvCxnSpPr>
        <p:spPr>
          <a:xfrm>
            <a:off x="4485264" y="4774276"/>
            <a:ext cx="530627" cy="0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E5E932BC-A4A9-F709-CD6F-A299EBD9CF0B}"/>
              </a:ext>
            </a:extLst>
          </p:cNvPr>
          <p:cNvCxnSpPr>
            <a:cxnSpLocks/>
          </p:cNvCxnSpPr>
          <p:nvPr/>
        </p:nvCxnSpPr>
        <p:spPr>
          <a:xfrm>
            <a:off x="4716016" y="5500163"/>
            <a:ext cx="354260" cy="11537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de flecha 57">
            <a:extLst>
              <a:ext uri="{FF2B5EF4-FFF2-40B4-BE49-F238E27FC236}">
                <a16:creationId xmlns:a16="http://schemas.microsoft.com/office/drawing/2014/main" id="{5E38BE59-C46D-5D27-B5AA-AD69614D5C81}"/>
              </a:ext>
            </a:extLst>
          </p:cNvPr>
          <p:cNvCxnSpPr>
            <a:cxnSpLocks/>
          </p:cNvCxnSpPr>
          <p:nvPr/>
        </p:nvCxnSpPr>
        <p:spPr>
          <a:xfrm>
            <a:off x="4972788" y="3986258"/>
            <a:ext cx="261912" cy="0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057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671C9-EF5F-0F8B-8C9B-5CE391616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19D08A1C-E375-B287-5A42-369CC8A44DA0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020A1B8A-2359-AEDA-C0BF-C542CEFB4F69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BC3C1E11-0D91-D997-AD26-5119EFF31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4B99478-487B-FEFA-1E3B-428F653BF412}"/>
              </a:ext>
            </a:extLst>
          </p:cNvPr>
          <p:cNvSpPr txBox="1"/>
          <p:nvPr/>
        </p:nvSpPr>
        <p:spPr>
          <a:xfrm>
            <a:off x="611560" y="836712"/>
            <a:ext cx="7056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Elegir tecnología empieza por el problema:</a:t>
            </a:r>
          </a:p>
        </p:txBody>
      </p:sp>
      <p:pic>
        <p:nvPicPr>
          <p:cNvPr id="4" name="Imagen 3" descr="Escalera SVG PNG, imágenes prediseñadas de escaleras, archivo de corte para Cricut (descarga instantánea) imagen 1">
            <a:extLst>
              <a:ext uri="{FF2B5EF4-FFF2-40B4-BE49-F238E27FC236}">
                <a16:creationId xmlns:a16="http://schemas.microsoft.com/office/drawing/2014/main" id="{5924C07D-1D12-91E5-F3EA-D20463C10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56049"/>
            <a:ext cx="3509718" cy="3509718"/>
          </a:xfrm>
          <a:prstGeom prst="rect">
            <a:avLst/>
          </a:prstGeom>
        </p:spPr>
      </p:pic>
      <p:sp>
        <p:nvSpPr>
          <p:cNvPr id="9" name="8 Elipse">
            <a:extLst>
              <a:ext uri="{FF2B5EF4-FFF2-40B4-BE49-F238E27FC236}">
                <a16:creationId xmlns:a16="http://schemas.microsoft.com/office/drawing/2014/main" id="{21706136-B8B6-2379-A9A2-9BEE23BD4284}"/>
              </a:ext>
            </a:extLst>
          </p:cNvPr>
          <p:cNvSpPr/>
          <p:nvPr/>
        </p:nvSpPr>
        <p:spPr>
          <a:xfrm>
            <a:off x="4013425" y="4684970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52E1CBC-B3B4-1E35-A5E3-C7CD67240EF4}"/>
              </a:ext>
            </a:extLst>
          </p:cNvPr>
          <p:cNvSpPr txBox="1"/>
          <p:nvPr/>
        </p:nvSpPr>
        <p:spPr>
          <a:xfrm>
            <a:off x="4733505" y="47523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Problema</a:t>
            </a:r>
          </a:p>
        </p:txBody>
      </p:sp>
      <p:sp>
        <p:nvSpPr>
          <p:cNvPr id="13" name="8 Elipse">
            <a:extLst>
              <a:ext uri="{FF2B5EF4-FFF2-40B4-BE49-F238E27FC236}">
                <a16:creationId xmlns:a16="http://schemas.microsoft.com/office/drawing/2014/main" id="{28E07FBF-9979-06AC-996F-23991DACCBCD}"/>
              </a:ext>
            </a:extLst>
          </p:cNvPr>
          <p:cNvSpPr/>
          <p:nvPr/>
        </p:nvSpPr>
        <p:spPr>
          <a:xfrm>
            <a:off x="4005283" y="3704774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2</a:t>
            </a:r>
          </a:p>
        </p:txBody>
      </p:sp>
      <p:sp>
        <p:nvSpPr>
          <p:cNvPr id="15" name="8 Elipse">
            <a:extLst>
              <a:ext uri="{FF2B5EF4-FFF2-40B4-BE49-F238E27FC236}">
                <a16:creationId xmlns:a16="http://schemas.microsoft.com/office/drawing/2014/main" id="{D6BE1ED9-8C62-0853-5508-4CA319A81A66}"/>
              </a:ext>
            </a:extLst>
          </p:cNvPr>
          <p:cNvSpPr/>
          <p:nvPr/>
        </p:nvSpPr>
        <p:spPr>
          <a:xfrm>
            <a:off x="3983128" y="2742646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3</a:t>
            </a:r>
          </a:p>
        </p:txBody>
      </p:sp>
      <p:sp>
        <p:nvSpPr>
          <p:cNvPr id="17" name="8 Elipse">
            <a:extLst>
              <a:ext uri="{FF2B5EF4-FFF2-40B4-BE49-F238E27FC236}">
                <a16:creationId xmlns:a16="http://schemas.microsoft.com/office/drawing/2014/main" id="{083C9C99-54A8-0D51-9D0B-BEA9379B8019}"/>
              </a:ext>
            </a:extLst>
          </p:cNvPr>
          <p:cNvSpPr/>
          <p:nvPr/>
        </p:nvSpPr>
        <p:spPr>
          <a:xfrm>
            <a:off x="3992606" y="1750401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39C7F67-678A-15E0-4B1E-C80D06EEE571}"/>
              </a:ext>
            </a:extLst>
          </p:cNvPr>
          <p:cNvSpPr txBox="1"/>
          <p:nvPr/>
        </p:nvSpPr>
        <p:spPr>
          <a:xfrm>
            <a:off x="4725363" y="377213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Datos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E5E7304-9820-6F81-C568-17E49CD80F73}"/>
              </a:ext>
            </a:extLst>
          </p:cNvPr>
          <p:cNvSpPr txBox="1"/>
          <p:nvPr/>
        </p:nvSpPr>
        <p:spPr>
          <a:xfrm>
            <a:off x="4673042" y="281350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THD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3767AA1-42FC-08DD-59A6-740E68356759}"/>
              </a:ext>
            </a:extLst>
          </p:cNvPr>
          <p:cNvSpPr txBox="1"/>
          <p:nvPr/>
        </p:nvSpPr>
        <p:spPr>
          <a:xfrm>
            <a:off x="4703339" y="182126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Mejora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9E4DD03-3C60-5E69-4286-2E9842D92EAE}"/>
              </a:ext>
            </a:extLst>
          </p:cNvPr>
          <p:cNvSpPr txBox="1"/>
          <p:nvPr/>
        </p:nvSpPr>
        <p:spPr>
          <a:xfrm>
            <a:off x="4682520" y="513368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¿Qué queremos mejorar?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DA7A71D-7ACF-8273-1AAF-589B10DF24DD}"/>
              </a:ext>
            </a:extLst>
          </p:cNvPr>
          <p:cNvSpPr txBox="1"/>
          <p:nvPr/>
        </p:nvSpPr>
        <p:spPr>
          <a:xfrm>
            <a:off x="4695197" y="413683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¿Qué necesitamos medir?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DF5F76C-1B71-6987-321D-4191A5D66849}"/>
              </a:ext>
            </a:extLst>
          </p:cNvPr>
          <p:cNvSpPr txBox="1"/>
          <p:nvPr/>
        </p:nvSpPr>
        <p:spPr>
          <a:xfrm>
            <a:off x="4644008" y="315663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¿Qué tecnología encaja?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9123264-2927-A9F5-1E06-36A9340780FB}"/>
              </a:ext>
            </a:extLst>
          </p:cNvPr>
          <p:cNvSpPr txBox="1"/>
          <p:nvPr/>
        </p:nvSpPr>
        <p:spPr>
          <a:xfrm>
            <a:off x="4682520" y="217303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¿Cómo mediremos el resultado?</a:t>
            </a:r>
          </a:p>
        </p:txBody>
      </p:sp>
    </p:spTree>
    <p:extLst>
      <p:ext uri="{BB962C8B-B14F-4D97-AF65-F5344CB8AC3E}">
        <p14:creationId xmlns:p14="http://schemas.microsoft.com/office/powerpoint/2010/main" val="61030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824E7D49-7891-465A-82EB-113087418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A que se refieren a almacenamiento en la nube? – Almacenamiento en la nube">
            <a:extLst>
              <a:ext uri="{FF2B5EF4-FFF2-40B4-BE49-F238E27FC236}">
                <a16:creationId xmlns:a16="http://schemas.microsoft.com/office/drawing/2014/main" id="{5A2CF012-310D-0123-97BC-5C319641E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999" y="918450"/>
            <a:ext cx="4355974" cy="311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A692A38-9914-76B1-74B2-BC8E2C5D9AF1}"/>
              </a:ext>
            </a:extLst>
          </p:cNvPr>
          <p:cNvSpPr/>
          <p:nvPr/>
        </p:nvSpPr>
        <p:spPr>
          <a:xfrm>
            <a:off x="874288" y="1349845"/>
            <a:ext cx="316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“¿Dónde se procesan los datos”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9F38C57-897B-BD05-F54B-BEC42C6662AE}"/>
              </a:ext>
            </a:extLst>
          </p:cNvPr>
          <p:cNvSpPr/>
          <p:nvPr/>
        </p:nvSpPr>
        <p:spPr>
          <a:xfrm>
            <a:off x="581497" y="2032067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Cloud/nube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F8E282B9-FC4F-4DFD-4445-79F6FDFD4851}"/>
              </a:ext>
            </a:extLst>
          </p:cNvPr>
          <p:cNvSpPr txBox="1"/>
          <p:nvPr/>
        </p:nvSpPr>
        <p:spPr>
          <a:xfrm>
            <a:off x="467544" y="875596"/>
            <a:ext cx="7000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s-ES" sz="2000" dirty="0">
                <a:solidFill>
                  <a:srgbClr val="0033C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3. CLOUD, EDGE, FOG Y MIST </a:t>
            </a:r>
            <a:endParaRPr sz="2000" dirty="0">
              <a:solidFill>
                <a:srgbClr val="0033CC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EC89E2D-6EEC-A01E-6348-AC2C07DBF90E}"/>
              </a:ext>
            </a:extLst>
          </p:cNvPr>
          <p:cNvSpPr/>
          <p:nvPr/>
        </p:nvSpPr>
        <p:spPr>
          <a:xfrm>
            <a:off x="539552" y="2632787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lang="es-ES" dirty="0"/>
              <a:t>Permite utilizar recursos informáticos a través de una red.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D0158E8-E029-1569-DCCD-2523546CB34E}"/>
              </a:ext>
            </a:extLst>
          </p:cNvPr>
          <p:cNvSpPr txBox="1"/>
          <p:nvPr/>
        </p:nvSpPr>
        <p:spPr>
          <a:xfrm>
            <a:off x="539552" y="354071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¿Qué hacemos en la nube?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602BB01-4064-F907-B461-24D7D0AB324D}"/>
              </a:ext>
            </a:extLst>
          </p:cNvPr>
          <p:cNvSpPr txBox="1"/>
          <p:nvPr/>
        </p:nvSpPr>
        <p:spPr>
          <a:xfrm>
            <a:off x="971600" y="3961660"/>
            <a:ext cx="4572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dirty="0"/>
              <a:t>Procesamiento de datos.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dirty="0"/>
              <a:t>Intercambiar información entre sistemas.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dirty="0"/>
              <a:t>Ejecutar aplicaciones y servicios.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dirty="0"/>
              <a:t>Almacenar datos.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dirty="0"/>
              <a:t>Facilitar la conexión de sistemas.</a:t>
            </a:r>
          </a:p>
          <a:p>
            <a:pPr marL="285750" indent="-285750">
              <a:spcBef>
                <a:spcPts val="6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dirty="0"/>
              <a:t>Adaptar recursos.</a:t>
            </a:r>
          </a:p>
        </p:txBody>
      </p:sp>
    </p:spTree>
    <p:extLst>
      <p:ext uri="{BB962C8B-B14F-4D97-AF65-F5344CB8AC3E}">
        <p14:creationId xmlns:p14="http://schemas.microsoft.com/office/powerpoint/2010/main" val="2931852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F5D16-4B88-89B2-4A9C-E5F4F6BBB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44127831-B373-1DE1-BCEC-EF8BFF08E533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525DE205-D929-301F-9DE5-010A943277DB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75CE1A9E-74F7-C90D-B787-98BC08D7E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60858FB-36AE-4444-75AE-F7CADC056B33}"/>
              </a:ext>
            </a:extLst>
          </p:cNvPr>
          <p:cNvSpPr/>
          <p:nvPr/>
        </p:nvSpPr>
        <p:spPr>
          <a:xfrm>
            <a:off x="467544" y="814321"/>
            <a:ext cx="3164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Egde</a:t>
            </a:r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s-ES" b="1" dirty="0" err="1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fog</a:t>
            </a:r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y </a:t>
            </a:r>
            <a:r>
              <a:rPr lang="es-ES" b="1" dirty="0" err="1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mist</a:t>
            </a:r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b="1" dirty="0" err="1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computing</a:t>
            </a:r>
            <a:endParaRPr lang="es-ES" b="1" dirty="0">
              <a:solidFill>
                <a:srgbClr val="2D5FFF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Picture 2" descr="Edge Computing y Fog Computing pretenden acercar la computación a la fuente de datos, pero lo hacen a distintos niveles de la arquitectura de red. ">
            <a:extLst>
              <a:ext uri="{FF2B5EF4-FFF2-40B4-BE49-F238E27FC236}">
                <a16:creationId xmlns:a16="http://schemas.microsoft.com/office/drawing/2014/main" id="{77EE3C5F-2FF9-272A-5F0A-AF500D341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" y="1168316"/>
            <a:ext cx="4708615" cy="444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1DF2407-AB5B-8EF5-D073-F20D5CB5999D}"/>
              </a:ext>
            </a:extLst>
          </p:cNvPr>
          <p:cNvSpPr/>
          <p:nvPr/>
        </p:nvSpPr>
        <p:spPr>
          <a:xfrm>
            <a:off x="5004048" y="1384505"/>
            <a:ext cx="3528392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lang="es-ES" b="1" dirty="0"/>
              <a:t>Edge </a:t>
            </a:r>
            <a:r>
              <a:rPr lang="es-ES" b="1" dirty="0" err="1"/>
              <a:t>computing</a:t>
            </a:r>
            <a:r>
              <a:rPr lang="es-ES" b="1" dirty="0"/>
              <a:t>: </a:t>
            </a:r>
            <a:r>
              <a:rPr lang="es-ES" dirty="0"/>
              <a:t>parte del procesamiento se acerca al lugar donde se generan los datos.</a:t>
            </a:r>
          </a:p>
          <a:p>
            <a:pPr>
              <a:spcAft>
                <a:spcPts val="1000"/>
              </a:spcAft>
              <a:defRPr sz="2000"/>
            </a:pPr>
            <a:r>
              <a:rPr lang="es-ES" b="1" dirty="0" err="1"/>
              <a:t>Fog</a:t>
            </a:r>
            <a:r>
              <a:rPr lang="es-ES" b="1" dirty="0"/>
              <a:t> </a:t>
            </a:r>
            <a:r>
              <a:rPr lang="es-ES" b="1" dirty="0" err="1"/>
              <a:t>computing</a:t>
            </a:r>
            <a:r>
              <a:rPr lang="es-ES" b="1" dirty="0"/>
              <a:t>: </a:t>
            </a:r>
            <a:r>
              <a:rPr lang="es-ES" dirty="0"/>
              <a:t>capa intermedia entre dispositivos y nube.</a:t>
            </a:r>
          </a:p>
          <a:p>
            <a:pPr>
              <a:spcAft>
                <a:spcPts val="1000"/>
              </a:spcAft>
              <a:defRPr sz="2000"/>
            </a:pPr>
            <a:r>
              <a:rPr lang="es-ES" b="1" dirty="0" err="1"/>
              <a:t>Mist</a:t>
            </a:r>
            <a:r>
              <a:rPr lang="es-ES" b="1" dirty="0"/>
              <a:t> </a:t>
            </a:r>
            <a:r>
              <a:rPr lang="es-ES" b="1" dirty="0" err="1"/>
              <a:t>computing</a:t>
            </a:r>
            <a:r>
              <a:rPr lang="es-ES" b="1" dirty="0"/>
              <a:t>: </a:t>
            </a:r>
            <a:r>
              <a:rPr lang="es-ES" dirty="0"/>
              <a:t>procesamiento muy próximo al dispositivo o sensor.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FEA11F6-2F01-9FA5-E2AB-534B80FC515C}"/>
              </a:ext>
            </a:extLst>
          </p:cNvPr>
          <p:cNvSpPr/>
          <p:nvPr/>
        </p:nvSpPr>
        <p:spPr>
          <a:xfrm>
            <a:off x="1045049" y="5361171"/>
            <a:ext cx="6696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lang="es-ES" b="1" dirty="0"/>
              <a:t>Idea clave: </a:t>
            </a:r>
            <a:r>
              <a:rPr lang="es-ES" dirty="0"/>
              <a:t>cuanto más cerca se procesa, puede reducirse la necesidad de enviar todos los datos a la nube.</a:t>
            </a:r>
          </a:p>
        </p:txBody>
      </p:sp>
    </p:spTree>
    <p:extLst>
      <p:ext uri="{BB962C8B-B14F-4D97-AF65-F5344CB8AC3E}">
        <p14:creationId xmlns:p14="http://schemas.microsoft.com/office/powerpoint/2010/main" val="1443450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C5E8C82-EC48-4E96-B476-28A876F63DCC}"/>
              </a:ext>
            </a:extLst>
          </p:cNvPr>
          <p:cNvSpPr txBox="1"/>
          <p:nvPr/>
        </p:nvSpPr>
        <p:spPr>
          <a:xfrm>
            <a:off x="467545" y="908720"/>
            <a:ext cx="83192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s-ES" sz="2000" dirty="0">
                <a:solidFill>
                  <a:srgbClr val="0033C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4. INTELIGENCIA ARTIFICIAL</a:t>
            </a:r>
            <a:endParaRPr sz="2000" dirty="0">
              <a:solidFill>
                <a:srgbClr val="0033CC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D3F88E7B-FDB3-47DC-8ACA-EEAAE328B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5C3F642-D590-78F2-8767-0FDEAF1CB8B1}"/>
              </a:ext>
            </a:extLst>
          </p:cNvPr>
          <p:cNvSpPr txBox="1"/>
          <p:nvPr/>
        </p:nvSpPr>
        <p:spPr>
          <a:xfrm>
            <a:off x="1259632" y="5002546"/>
            <a:ext cx="7656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ighlight>
                  <a:srgbClr val="FFFF00"/>
                </a:highlight>
              </a:rPr>
              <a:t>El currículo conecta IA, Big Data y análisis con la rentabilidad empresarial.</a:t>
            </a:r>
          </a:p>
        </p:txBody>
      </p:sp>
      <p:sp>
        <p:nvSpPr>
          <p:cNvPr id="12" name="8 Elipse">
            <a:extLst>
              <a:ext uri="{FF2B5EF4-FFF2-40B4-BE49-F238E27FC236}">
                <a16:creationId xmlns:a16="http://schemas.microsoft.com/office/drawing/2014/main" id="{4D755C50-2E08-683E-4A44-38103504FB31}"/>
              </a:ext>
            </a:extLst>
          </p:cNvPr>
          <p:cNvSpPr/>
          <p:nvPr/>
        </p:nvSpPr>
        <p:spPr>
          <a:xfrm>
            <a:off x="1375555" y="1784492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1</a:t>
            </a:r>
          </a:p>
        </p:txBody>
      </p:sp>
      <p:sp>
        <p:nvSpPr>
          <p:cNvPr id="14" name="8 Elipse">
            <a:extLst>
              <a:ext uri="{FF2B5EF4-FFF2-40B4-BE49-F238E27FC236}">
                <a16:creationId xmlns:a16="http://schemas.microsoft.com/office/drawing/2014/main" id="{1F8EB729-5125-FBA9-08E6-AEA2429D6142}"/>
              </a:ext>
            </a:extLst>
          </p:cNvPr>
          <p:cNvSpPr/>
          <p:nvPr/>
        </p:nvSpPr>
        <p:spPr>
          <a:xfrm>
            <a:off x="3351160" y="1779699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2</a:t>
            </a:r>
          </a:p>
        </p:txBody>
      </p:sp>
      <p:sp>
        <p:nvSpPr>
          <p:cNvPr id="16" name="8 Elipse">
            <a:extLst>
              <a:ext uri="{FF2B5EF4-FFF2-40B4-BE49-F238E27FC236}">
                <a16:creationId xmlns:a16="http://schemas.microsoft.com/office/drawing/2014/main" id="{0AD550EE-628A-A985-C6FF-9E0D153983EE}"/>
              </a:ext>
            </a:extLst>
          </p:cNvPr>
          <p:cNvSpPr/>
          <p:nvPr/>
        </p:nvSpPr>
        <p:spPr>
          <a:xfrm>
            <a:off x="5293652" y="1792452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3</a:t>
            </a:r>
          </a:p>
        </p:txBody>
      </p:sp>
      <p:sp>
        <p:nvSpPr>
          <p:cNvPr id="18" name="8 Elipse">
            <a:extLst>
              <a:ext uri="{FF2B5EF4-FFF2-40B4-BE49-F238E27FC236}">
                <a16:creationId xmlns:a16="http://schemas.microsoft.com/office/drawing/2014/main" id="{A4C6D237-9CC7-A308-687E-99ED3D7CB1F5}"/>
              </a:ext>
            </a:extLst>
          </p:cNvPr>
          <p:cNvSpPr/>
          <p:nvPr/>
        </p:nvSpPr>
        <p:spPr>
          <a:xfrm>
            <a:off x="7269257" y="1799385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4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CC54043F-8567-F8BD-03A7-E4173D389B0F}"/>
              </a:ext>
            </a:extLst>
          </p:cNvPr>
          <p:cNvCxnSpPr>
            <a:cxnSpLocks/>
            <a:stCxn id="12" idx="6"/>
            <a:endCxn id="14" idx="2"/>
          </p:cNvCxnSpPr>
          <p:nvPr/>
        </p:nvCxnSpPr>
        <p:spPr>
          <a:xfrm flipV="1">
            <a:off x="1951619" y="2031727"/>
            <a:ext cx="1399541" cy="4793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B38207E9-8893-6F88-65D2-9E80C9675024}"/>
              </a:ext>
            </a:extLst>
          </p:cNvPr>
          <p:cNvSpPr/>
          <p:nvPr/>
        </p:nvSpPr>
        <p:spPr>
          <a:xfrm>
            <a:off x="799491" y="2572301"/>
            <a:ext cx="1728192" cy="2016224"/>
          </a:xfrm>
          <a:prstGeom prst="roundRect">
            <a:avLst/>
          </a:prstGeom>
          <a:noFill/>
          <a:ln>
            <a:solidFill>
              <a:srgbClr val="2D5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¿Qué significa realmente digitalizar una empresa?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2FD9BD70-AC00-FCA4-6AB8-4341ECC2D6CC}"/>
              </a:ext>
            </a:extLst>
          </p:cNvPr>
          <p:cNvSpPr/>
          <p:nvPr/>
        </p:nvSpPr>
        <p:spPr>
          <a:xfrm>
            <a:off x="2743707" y="2569594"/>
            <a:ext cx="1728192" cy="2016224"/>
          </a:xfrm>
          <a:prstGeom prst="roundRect">
            <a:avLst/>
          </a:prstGeom>
          <a:noFill/>
          <a:ln>
            <a:solidFill>
              <a:srgbClr val="2D5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¿Qué significa realmente digitalizar una empresa?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71316D10-A3A1-2781-9DD6-2875F30DCEAD}"/>
              </a:ext>
            </a:extLst>
          </p:cNvPr>
          <p:cNvSpPr/>
          <p:nvPr/>
        </p:nvSpPr>
        <p:spPr>
          <a:xfrm>
            <a:off x="4714719" y="2577554"/>
            <a:ext cx="1728192" cy="2016224"/>
          </a:xfrm>
          <a:prstGeom prst="roundRect">
            <a:avLst/>
          </a:prstGeom>
          <a:noFill/>
          <a:ln>
            <a:solidFill>
              <a:srgbClr val="2D5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¿Qué significa realmente digitalizar una empresa?</a:t>
            </a: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088AF926-36D6-CD15-0496-C7F5FFBD45DB}"/>
              </a:ext>
            </a:extLst>
          </p:cNvPr>
          <p:cNvSpPr/>
          <p:nvPr/>
        </p:nvSpPr>
        <p:spPr>
          <a:xfrm>
            <a:off x="6685731" y="2581960"/>
            <a:ext cx="1728192" cy="2016224"/>
          </a:xfrm>
          <a:prstGeom prst="roundRect">
            <a:avLst/>
          </a:prstGeom>
          <a:noFill/>
          <a:ln>
            <a:solidFill>
              <a:srgbClr val="2D5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¿Qué significa realmente digitalizar una empresa?</a:t>
            </a:r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70745C34-DE82-1403-FC21-2D52116EBA3B}"/>
              </a:ext>
            </a:extLst>
          </p:cNvPr>
          <p:cNvCxnSpPr>
            <a:cxnSpLocks/>
          </p:cNvCxnSpPr>
          <p:nvPr/>
        </p:nvCxnSpPr>
        <p:spPr>
          <a:xfrm flipV="1">
            <a:off x="3927224" y="2051413"/>
            <a:ext cx="1399541" cy="4793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B15547D0-BAA3-72E9-771F-0D861CA397B3}"/>
              </a:ext>
            </a:extLst>
          </p:cNvPr>
          <p:cNvCxnSpPr>
            <a:cxnSpLocks/>
          </p:cNvCxnSpPr>
          <p:nvPr/>
        </p:nvCxnSpPr>
        <p:spPr>
          <a:xfrm flipV="1">
            <a:off x="5860133" y="2039687"/>
            <a:ext cx="1399541" cy="4793"/>
          </a:xfrm>
          <a:prstGeom prst="straightConnector1">
            <a:avLst/>
          </a:prstGeom>
          <a:ln w="38100">
            <a:solidFill>
              <a:srgbClr val="2D5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43B0E91D-D8A6-EBC0-9669-927E4EF51083}"/>
              </a:ext>
            </a:extLst>
          </p:cNvPr>
          <p:cNvSpPr txBox="1"/>
          <p:nvPr/>
        </p:nvSpPr>
        <p:spPr>
          <a:xfrm>
            <a:off x="943507" y="2968495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DATOS</a:t>
            </a:r>
          </a:p>
          <a:p>
            <a:pPr algn="ctr"/>
            <a:r>
              <a:rPr lang="es-ES" dirty="0"/>
              <a:t>Recogida masiva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54077C-4B04-D2B9-1A8F-731846CC7EDA}"/>
              </a:ext>
            </a:extLst>
          </p:cNvPr>
          <p:cNvSpPr txBox="1"/>
          <p:nvPr/>
        </p:nvSpPr>
        <p:spPr>
          <a:xfrm>
            <a:off x="2901121" y="2968495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ANÁLISIS</a:t>
            </a:r>
          </a:p>
          <a:p>
            <a:pPr algn="ctr"/>
            <a:r>
              <a:rPr lang="es-ES" dirty="0"/>
              <a:t>Encontrar patrones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094FD36-40C0-75DE-2716-5B0DFCF0EFA4}"/>
              </a:ext>
            </a:extLst>
          </p:cNvPr>
          <p:cNvSpPr txBox="1"/>
          <p:nvPr/>
        </p:nvSpPr>
        <p:spPr>
          <a:xfrm>
            <a:off x="4866502" y="2968495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MODELO</a:t>
            </a:r>
          </a:p>
          <a:p>
            <a:pPr algn="ctr"/>
            <a:r>
              <a:rPr lang="es-ES" dirty="0"/>
              <a:t>Aprender de datos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5CF485F-8D3F-B756-2B43-E937BA685517}"/>
              </a:ext>
            </a:extLst>
          </p:cNvPr>
          <p:cNvSpPr txBox="1"/>
          <p:nvPr/>
        </p:nvSpPr>
        <p:spPr>
          <a:xfrm>
            <a:off x="6837209" y="2968495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ACCIÓN</a:t>
            </a:r>
          </a:p>
          <a:p>
            <a:pPr algn="ctr"/>
            <a:r>
              <a:rPr lang="es-ES" dirty="0"/>
              <a:t>Automatizar/ optimizar</a:t>
            </a:r>
          </a:p>
        </p:txBody>
      </p:sp>
    </p:spTree>
    <p:extLst>
      <p:ext uri="{BB962C8B-B14F-4D97-AF65-F5344CB8AC3E}">
        <p14:creationId xmlns:p14="http://schemas.microsoft.com/office/powerpoint/2010/main" val="1006343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C5E8C82-EC48-4E96-B476-28A876F63DCC}"/>
              </a:ext>
            </a:extLst>
          </p:cNvPr>
          <p:cNvSpPr txBox="1"/>
          <p:nvPr/>
        </p:nvSpPr>
        <p:spPr>
          <a:xfrm>
            <a:off x="467545" y="908720"/>
            <a:ext cx="83192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s-ES" sz="2000" dirty="0">
                <a:solidFill>
                  <a:srgbClr val="0033C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5. DATOS Y PROTECCIÓN</a:t>
            </a:r>
            <a:endParaRPr sz="2000" dirty="0">
              <a:solidFill>
                <a:srgbClr val="0033CC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7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38564A8B-44A2-4E27-85D9-3A050C42E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49C4CB0-2844-16E5-EEDF-A4E7D4732FDA}"/>
              </a:ext>
            </a:extLst>
          </p:cNvPr>
          <p:cNvSpPr/>
          <p:nvPr/>
        </p:nvSpPr>
        <p:spPr>
          <a:xfrm>
            <a:off x="3129874" y="1694169"/>
            <a:ext cx="2188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Dato </a:t>
            </a:r>
            <a:r>
              <a:rPr lang="es-ES" b="1" dirty="0">
                <a:solidFill>
                  <a:srgbClr val="2D5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 </a:t>
            </a:r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Información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7BFE53A-9909-73FD-8F24-07FC2D7A5206}"/>
              </a:ext>
            </a:extLst>
          </p:cNvPr>
          <p:cNvSpPr txBox="1"/>
          <p:nvPr/>
        </p:nvSpPr>
        <p:spPr>
          <a:xfrm>
            <a:off x="1617706" y="214141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/>
              <a:t>Valor aislado</a:t>
            </a:r>
          </a:p>
          <a:p>
            <a:pPr algn="r"/>
            <a:r>
              <a:rPr lang="es-ES" dirty="0"/>
              <a:t>Ejemplo: “72”, “B”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C5A7F13-17E8-92C5-274C-59D736BD9070}"/>
              </a:ext>
            </a:extLst>
          </p:cNvPr>
          <p:cNvSpPr txBox="1"/>
          <p:nvPr/>
        </p:nvSpPr>
        <p:spPr>
          <a:xfrm>
            <a:off x="4175431" y="2063501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Dato + contexto + interpretación</a:t>
            </a:r>
          </a:p>
          <a:p>
            <a:r>
              <a:rPr lang="es-ES" dirty="0"/>
              <a:t>Ejemplo: “la máquina está aumentando su temperatura”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8FAB22D-9E55-8774-5DA2-2987D949E0EB}"/>
              </a:ext>
            </a:extLst>
          </p:cNvPr>
          <p:cNvSpPr txBox="1"/>
          <p:nvPr/>
        </p:nvSpPr>
        <p:spPr>
          <a:xfrm>
            <a:off x="1149654" y="3212242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Objetivo: convertir los datos en información útil para la empresa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D833F7A-082A-A734-B41B-CFB7C4591935}"/>
              </a:ext>
            </a:extLst>
          </p:cNvPr>
          <p:cNvSpPr/>
          <p:nvPr/>
        </p:nvSpPr>
        <p:spPr>
          <a:xfrm>
            <a:off x="899592" y="1556792"/>
            <a:ext cx="7486865" cy="2160240"/>
          </a:xfrm>
          <a:prstGeom prst="rect">
            <a:avLst/>
          </a:prstGeom>
          <a:noFill/>
          <a:ln w="9525">
            <a:solidFill>
              <a:srgbClr val="2D5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32414E2-597F-D0AD-56EB-2DBCC86D8231}"/>
              </a:ext>
            </a:extLst>
          </p:cNvPr>
          <p:cNvSpPr/>
          <p:nvPr/>
        </p:nvSpPr>
        <p:spPr>
          <a:xfrm>
            <a:off x="539552" y="4093607"/>
            <a:ext cx="2499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Ciclo de vida del dato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E66425-1E67-76FB-7AAC-B9220C0B657B}"/>
              </a:ext>
            </a:extLst>
          </p:cNvPr>
          <p:cNvSpPr txBox="1"/>
          <p:nvPr/>
        </p:nvSpPr>
        <p:spPr>
          <a:xfrm>
            <a:off x="574572" y="4526290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1) Generar </a:t>
            </a:r>
            <a:r>
              <a:rPr lang="es-ES" dirty="0">
                <a:sym typeface="Wingdings" panose="05000000000000000000" pitchFamily="2" charset="2"/>
              </a:rPr>
              <a:t> 2) Capturar 3) Almacenar  4) Procesar  5) Analizar  6) Usar  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E0A6A4F-495D-478B-9E86-B5DF055B2801}"/>
              </a:ext>
            </a:extLst>
          </p:cNvPr>
          <p:cNvSpPr/>
          <p:nvPr/>
        </p:nvSpPr>
        <p:spPr>
          <a:xfrm>
            <a:off x="951970" y="5322272"/>
            <a:ext cx="7093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Big data + Ciencia de datos + IA</a:t>
            </a:r>
          </a:p>
          <a:p>
            <a:pPr algn="ctr"/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El valor aparece cuando el análisis permite tomar mejores decisiones.</a:t>
            </a:r>
          </a:p>
        </p:txBody>
      </p:sp>
    </p:spTree>
    <p:extLst>
      <p:ext uri="{BB962C8B-B14F-4D97-AF65-F5344CB8AC3E}">
        <p14:creationId xmlns:p14="http://schemas.microsoft.com/office/powerpoint/2010/main" val="245389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834D0-2783-55EC-6A81-3BCCB122D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424B9D7A-2267-C36D-3E68-A90A087DAEAD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F5B4010-8AA0-4711-A8EB-BF8125B75934}"/>
              </a:ext>
            </a:extLst>
          </p:cNvPr>
          <p:cNvSpPr/>
          <p:nvPr/>
        </p:nvSpPr>
        <p:spPr>
          <a:xfrm>
            <a:off x="1298507" y="932858"/>
            <a:ext cx="6546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Ciberseguridad: proteger al sistema completo, eso implica…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D8CD01F-1AE9-483B-9248-3AACF48CCE55}"/>
              </a:ext>
            </a:extLst>
          </p:cNvPr>
          <p:cNvSpPr txBox="1"/>
          <p:nvPr/>
        </p:nvSpPr>
        <p:spPr>
          <a:xfrm>
            <a:off x="5076169" y="1823156"/>
            <a:ext cx="3807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s-ES" dirty="0"/>
              <a:t>Equipos</a:t>
            </a:r>
          </a:p>
          <a:p>
            <a:pPr>
              <a:buSzPct val="200000"/>
            </a:pPr>
            <a:r>
              <a:rPr lang="es-ES" sz="1400" dirty="0"/>
              <a:t>Disposición y sistemas</a:t>
            </a:r>
          </a:p>
        </p:txBody>
      </p:sp>
      <p:pic>
        <p:nvPicPr>
          <p:cNvPr id="1030" name="Picture 6" descr="Página 8 | Vectores de Ciberseguridad - Descarga vectores gratis de gran  calidad | Magnific (anteriormente Freepik)">
            <a:extLst>
              <a:ext uri="{FF2B5EF4-FFF2-40B4-BE49-F238E27FC236}">
                <a16:creationId xmlns:a16="http://schemas.microsoft.com/office/drawing/2014/main" id="{570965AE-9542-4C82-93B1-76C34AF6C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6" y="1538947"/>
            <a:ext cx="3435613" cy="343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4 CuadroTexto">
            <a:extLst>
              <a:ext uri="{FF2B5EF4-FFF2-40B4-BE49-F238E27FC236}">
                <a16:creationId xmlns:a16="http://schemas.microsoft.com/office/drawing/2014/main" id="{D1EB184B-3FC3-4160-94F1-14881A9F35F5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Ejecutar aplicaciones y servicios</a:t>
            </a:r>
          </a:p>
        </p:txBody>
      </p:sp>
      <p:pic>
        <p:nvPicPr>
          <p:cNvPr id="32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20163FEC-0151-4FC6-9D61-FA5FEEC67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Vectores de Candado con llave - Descarga vectores gratis de gran calidad |  Magnific (antes Freepik)">
            <a:extLst>
              <a:ext uri="{FF2B5EF4-FFF2-40B4-BE49-F238E27FC236}">
                <a16:creationId xmlns:a16="http://schemas.microsoft.com/office/drawing/2014/main" id="{7B0F6755-5F8F-406F-B7B5-A20ABAB16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465" y="1538947"/>
            <a:ext cx="764704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4" descr="Vectores de Candado con llave - Descarga vectores gratis de gran calidad |  Magnific (antes Freepik)">
            <a:extLst>
              <a:ext uri="{FF2B5EF4-FFF2-40B4-BE49-F238E27FC236}">
                <a16:creationId xmlns:a16="http://schemas.microsoft.com/office/drawing/2014/main" id="{18D11409-7AEC-4A62-925A-6714B92D2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200" y="2493665"/>
            <a:ext cx="764704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4" descr="Vectores de Candado con llave - Descarga vectores gratis de gran calidad |  Magnific (antes Freepik)">
            <a:extLst>
              <a:ext uri="{FF2B5EF4-FFF2-40B4-BE49-F238E27FC236}">
                <a16:creationId xmlns:a16="http://schemas.microsoft.com/office/drawing/2014/main" id="{699E29B1-2D5F-4BCE-B94A-75C5F9D7E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31" y="3405374"/>
            <a:ext cx="764704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Vectores de Candado con llave - Descarga vectores gratis de gran calidad |  Magnific (antes Freepik)">
            <a:extLst>
              <a:ext uri="{FF2B5EF4-FFF2-40B4-BE49-F238E27FC236}">
                <a16:creationId xmlns:a16="http://schemas.microsoft.com/office/drawing/2014/main" id="{D6F9644D-1C84-4BB9-9981-0EC16A813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736" y="4317083"/>
            <a:ext cx="764704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C7C3AA0F-E71F-4D94-B125-F430BD9BE67C}"/>
              </a:ext>
            </a:extLst>
          </p:cNvPr>
          <p:cNvSpPr txBox="1"/>
          <p:nvPr/>
        </p:nvSpPr>
        <p:spPr>
          <a:xfrm>
            <a:off x="5076169" y="2793698"/>
            <a:ext cx="3807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s-ES" dirty="0"/>
              <a:t>Redes</a:t>
            </a:r>
          </a:p>
          <a:p>
            <a:pPr>
              <a:buSzPct val="200000"/>
            </a:pPr>
            <a:r>
              <a:rPr lang="es-ES" sz="1400" dirty="0"/>
              <a:t>Comunicaciones y accesos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A410FF3-AB4E-4325-9D6D-3F4948CC32BC}"/>
              </a:ext>
            </a:extLst>
          </p:cNvPr>
          <p:cNvSpPr txBox="1"/>
          <p:nvPr/>
        </p:nvSpPr>
        <p:spPr>
          <a:xfrm>
            <a:off x="5146904" y="3699938"/>
            <a:ext cx="3807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s-ES" dirty="0"/>
              <a:t>Datos</a:t>
            </a:r>
          </a:p>
          <a:p>
            <a:pPr>
              <a:buSzPct val="200000"/>
            </a:pPr>
            <a:r>
              <a:rPr lang="es-ES" sz="1400" dirty="0"/>
              <a:t>Confidencialidad, integridad y disponibilidad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07C0C8B-C0BA-42CC-9751-DFEFE49A665A}"/>
              </a:ext>
            </a:extLst>
          </p:cNvPr>
          <p:cNvSpPr txBox="1"/>
          <p:nvPr/>
        </p:nvSpPr>
        <p:spPr>
          <a:xfrm>
            <a:off x="5146904" y="4630473"/>
            <a:ext cx="3807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s-ES" dirty="0"/>
              <a:t>Personas</a:t>
            </a:r>
          </a:p>
          <a:p>
            <a:pPr>
              <a:buSzPct val="200000"/>
            </a:pPr>
            <a:r>
              <a:rPr lang="es-ES" sz="1400" dirty="0"/>
              <a:t>Permisos, hábitos, concienciación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1AD1F16-21CB-42F3-9A94-7D594037E164}"/>
              </a:ext>
            </a:extLst>
          </p:cNvPr>
          <p:cNvSpPr txBox="1"/>
          <p:nvPr/>
        </p:nvSpPr>
        <p:spPr>
          <a:xfrm>
            <a:off x="1436780" y="5535801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Empresa conectada = más posibilidades + necesidad de protección</a:t>
            </a:r>
          </a:p>
        </p:txBody>
      </p:sp>
    </p:spTree>
    <p:extLst>
      <p:ext uri="{BB962C8B-B14F-4D97-AF65-F5344CB8AC3E}">
        <p14:creationId xmlns:p14="http://schemas.microsoft.com/office/powerpoint/2010/main" val="1761707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C5E8C82-EC48-4E96-B476-28A876F63DCC}"/>
              </a:ext>
            </a:extLst>
          </p:cNvPr>
          <p:cNvSpPr txBox="1"/>
          <p:nvPr/>
        </p:nvSpPr>
        <p:spPr>
          <a:xfrm>
            <a:off x="467545" y="908720"/>
            <a:ext cx="83192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lang="es-ES" sz="2000" dirty="0">
                <a:solidFill>
                  <a:srgbClr val="0033CC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6. CÓMO DISEÑAR UN PLAN DE TRANSFORMACIÓN DIGITAL</a:t>
            </a:r>
            <a:endParaRPr sz="2000" dirty="0">
              <a:solidFill>
                <a:srgbClr val="0033CC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42D222-D6A3-4A71-B759-7A085EADE0F6}"/>
              </a:ext>
            </a:extLst>
          </p:cNvPr>
          <p:cNvSpPr txBox="1"/>
          <p:nvPr/>
        </p:nvSpPr>
        <p:spPr>
          <a:xfrm>
            <a:off x="528687" y="154487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 hace en tres pasos:</a:t>
            </a:r>
          </a:p>
        </p:txBody>
      </p:sp>
      <p:sp>
        <p:nvSpPr>
          <p:cNvPr id="10" name="8 Elipse">
            <a:extLst>
              <a:ext uri="{FF2B5EF4-FFF2-40B4-BE49-F238E27FC236}">
                <a16:creationId xmlns:a16="http://schemas.microsoft.com/office/drawing/2014/main" id="{BF7E659B-0C2A-4511-A656-E1F942EEE802}"/>
              </a:ext>
            </a:extLst>
          </p:cNvPr>
          <p:cNvSpPr/>
          <p:nvPr/>
        </p:nvSpPr>
        <p:spPr>
          <a:xfrm>
            <a:off x="946461" y="2583747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1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18996ED9-1BD0-47AC-8FDF-189A780564FC}"/>
              </a:ext>
            </a:extLst>
          </p:cNvPr>
          <p:cNvSpPr/>
          <p:nvPr/>
        </p:nvSpPr>
        <p:spPr>
          <a:xfrm>
            <a:off x="1691680" y="2327496"/>
            <a:ext cx="1584176" cy="1008112"/>
          </a:xfrm>
          <a:prstGeom prst="roundRect">
            <a:avLst/>
          </a:prstGeom>
          <a:solidFill>
            <a:srgbClr val="2D5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Conocer la empresa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B06E85D-DA2B-4FDF-99E1-FA8A21A81E5B}"/>
              </a:ext>
            </a:extLst>
          </p:cNvPr>
          <p:cNvSpPr/>
          <p:nvPr/>
        </p:nvSpPr>
        <p:spPr>
          <a:xfrm>
            <a:off x="3491880" y="2327496"/>
            <a:ext cx="4572000" cy="2693045"/>
          </a:xfrm>
          <a:prstGeom prst="rect">
            <a:avLst/>
          </a:prstGeom>
          <a:ln>
            <a:solidFill>
              <a:srgbClr val="2D5FFF"/>
            </a:solidFill>
          </a:ln>
        </p:spPr>
        <p:txBody>
          <a:bodyPr>
            <a:spAutoFit/>
          </a:bodyPr>
          <a:lstStyle/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Representar a nivel de bloques cómo funciona la empresa clásica.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Identificar sus principales etapas y unidades funcionales.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Preguntar: ¿dónde se generan datos?, ¿dónde hay tareas repetitivas?, ¿dónde aparecen errores, esperas o residuos?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No digitalizar por moda: digitalizar para resolver necesidades.</a:t>
            </a:r>
          </a:p>
        </p:txBody>
      </p:sp>
      <p:pic>
        <p:nvPicPr>
          <p:cNvPr id="14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75DE706C-5A18-4943-9B87-D712A80A9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776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sp>
        <p:nvSpPr>
          <p:cNvPr id="14" name="8 Elipse">
            <a:extLst>
              <a:ext uri="{FF2B5EF4-FFF2-40B4-BE49-F238E27FC236}">
                <a16:creationId xmlns:a16="http://schemas.microsoft.com/office/drawing/2014/main" id="{4F7FD242-071A-465C-907B-8CBFA21FCA1E}"/>
              </a:ext>
            </a:extLst>
          </p:cNvPr>
          <p:cNvSpPr/>
          <p:nvPr/>
        </p:nvSpPr>
        <p:spPr>
          <a:xfrm>
            <a:off x="514413" y="1499105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2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60409B1C-EB3D-45CC-BCAB-6386BF9AF358}"/>
              </a:ext>
            </a:extLst>
          </p:cNvPr>
          <p:cNvSpPr/>
          <p:nvPr/>
        </p:nvSpPr>
        <p:spPr>
          <a:xfrm>
            <a:off x="1259632" y="1242854"/>
            <a:ext cx="1944216" cy="1008112"/>
          </a:xfrm>
          <a:prstGeom prst="roundRect">
            <a:avLst/>
          </a:prstGeom>
          <a:solidFill>
            <a:srgbClr val="2D5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Decidir qué digitalizar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4B914E8-3F6A-4385-86DD-3F822E0F503F}"/>
              </a:ext>
            </a:extLst>
          </p:cNvPr>
          <p:cNvSpPr/>
          <p:nvPr/>
        </p:nvSpPr>
        <p:spPr>
          <a:xfrm>
            <a:off x="3491880" y="1168316"/>
            <a:ext cx="4572000" cy="1954381"/>
          </a:xfrm>
          <a:prstGeom prst="rect">
            <a:avLst/>
          </a:prstGeom>
          <a:ln>
            <a:solidFill>
              <a:srgbClr val="2D5FFF"/>
            </a:solidFill>
          </a:ln>
        </p:spPr>
        <p:txBody>
          <a:bodyPr>
            <a:spAutoFit/>
          </a:bodyPr>
          <a:lstStyle/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Localizar las etapas susceptibles de digitalización.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Asignar tecnologías a cada etapa.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Definir cómo se conectarán las etapas digitalizadas con el resto del sistema.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Elaborar un diagrama de bloques del sistema digitalizado.</a:t>
            </a:r>
          </a:p>
        </p:txBody>
      </p:sp>
      <p:sp>
        <p:nvSpPr>
          <p:cNvPr id="17" name="8 Elipse">
            <a:extLst>
              <a:ext uri="{FF2B5EF4-FFF2-40B4-BE49-F238E27FC236}">
                <a16:creationId xmlns:a16="http://schemas.microsoft.com/office/drawing/2014/main" id="{048A58F0-3811-42CD-B39B-310DCFB57986}"/>
              </a:ext>
            </a:extLst>
          </p:cNvPr>
          <p:cNvSpPr/>
          <p:nvPr/>
        </p:nvSpPr>
        <p:spPr>
          <a:xfrm>
            <a:off x="586421" y="3724891"/>
            <a:ext cx="576064" cy="50405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3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C96F59C1-842B-4D71-BA13-6BD24A93BD8C}"/>
              </a:ext>
            </a:extLst>
          </p:cNvPr>
          <p:cNvSpPr/>
          <p:nvPr/>
        </p:nvSpPr>
        <p:spPr>
          <a:xfrm>
            <a:off x="1331640" y="3468640"/>
            <a:ext cx="1872208" cy="1008112"/>
          </a:xfrm>
          <a:prstGeom prst="roundRect">
            <a:avLst/>
          </a:prstGeom>
          <a:solidFill>
            <a:srgbClr val="2D5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Justificar la transformación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B9CE7B2-453F-45CD-83EF-53FC9F1F9497}"/>
              </a:ext>
            </a:extLst>
          </p:cNvPr>
          <p:cNvSpPr/>
          <p:nvPr/>
        </p:nvSpPr>
        <p:spPr>
          <a:xfrm>
            <a:off x="3491880" y="3491728"/>
            <a:ext cx="4572000" cy="2200602"/>
          </a:xfrm>
          <a:prstGeom prst="rect">
            <a:avLst/>
          </a:prstGeom>
          <a:ln>
            <a:solidFill>
              <a:srgbClr val="2D5FFF"/>
            </a:solidFill>
          </a:ln>
        </p:spPr>
        <p:txBody>
          <a:bodyPr>
            <a:spAutoFit/>
          </a:bodyPr>
          <a:lstStyle/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Analizar viabilidad y mejoras introducidas.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Valorar impacto sobre producción, gestión de residuos y otros resultados.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Determinar recursos tecnológicos y humanos necesarios.</a:t>
            </a:r>
          </a:p>
          <a:p>
            <a:pPr marL="285750" indent="-285750">
              <a:spcAft>
                <a:spcPts val="1000"/>
              </a:spcAft>
              <a:buFontTx/>
              <a:buChar char="-"/>
              <a:defRPr sz="2000"/>
            </a:pPr>
            <a:r>
              <a:rPr lang="es-ES" sz="1600" dirty="0"/>
              <a:t>Elaborar una secuencia del plan de transformación.</a:t>
            </a:r>
          </a:p>
        </p:txBody>
      </p:sp>
      <p:pic>
        <p:nvPicPr>
          <p:cNvPr id="20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264AFB43-8747-43FF-BB0A-71DDE457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971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4 CuadroTexto">
            <a:extLst>
              <a:ext uri="{FF2B5EF4-FFF2-40B4-BE49-F238E27FC236}">
                <a16:creationId xmlns:a16="http://schemas.microsoft.com/office/drawing/2014/main" id="{416885E8-3E3F-4424-B55D-BBC6D5CFA85A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CFGS                      </a:t>
            </a:r>
          </a:p>
        </p:txBody>
      </p:sp>
      <p:pic>
        <p:nvPicPr>
          <p:cNvPr id="20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264AFB43-8747-43FF-BB0A-71DDE457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Domino's Pizza přichází do Česka, začíná v Brně | MediaGuru">
            <a:extLst>
              <a:ext uri="{FF2B5EF4-FFF2-40B4-BE49-F238E27FC236}">
                <a16:creationId xmlns:a16="http://schemas.microsoft.com/office/drawing/2014/main" id="{D87F2D1C-923B-4789-94BD-0C020F8191F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52554"/>
            <a:ext cx="2736304" cy="206073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1F8F7AC-AF8A-4B7D-9B4B-9E5283A4D7A2}"/>
              </a:ext>
            </a:extLst>
          </p:cNvPr>
          <p:cNvSpPr/>
          <p:nvPr/>
        </p:nvSpPr>
        <p:spPr>
          <a:xfrm>
            <a:off x="3491880" y="749853"/>
            <a:ext cx="49297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2D5FFF"/>
                </a:solidFill>
                <a:latin typeface="Ink Free" panose="03080402000500000000" pitchFamily="66" charset="0"/>
              </a:rPr>
              <a:t>Ejemplo: </a:t>
            </a:r>
            <a:r>
              <a:rPr lang="es-ES" sz="2000" b="1" dirty="0" err="1">
                <a:solidFill>
                  <a:srgbClr val="2D5FFF"/>
                </a:solidFill>
                <a:latin typeface="Ink Free" panose="03080402000500000000" pitchFamily="66" charset="0"/>
              </a:rPr>
              <a:t>Domino´s</a:t>
            </a:r>
            <a:r>
              <a:rPr lang="es-ES" sz="2000" b="1" dirty="0">
                <a:solidFill>
                  <a:srgbClr val="2D5FFF"/>
                </a:solidFill>
                <a:latin typeface="Ink Free" panose="03080402000500000000" pitchFamily="66" charset="0"/>
              </a:rPr>
              <a:t> pizza</a:t>
            </a:r>
          </a:p>
          <a:p>
            <a:r>
              <a:rPr lang="es-ES" dirty="0"/>
              <a:t> </a:t>
            </a:r>
          </a:p>
          <a:p>
            <a:pPr algn="just"/>
            <a:r>
              <a:rPr lang="es-ES" dirty="0"/>
              <a:t>Tras una fuerte caída de sus acciones en bolsa comenzó un proceso de digitalización centrado en mejorar su carta, optimizar sus procesos y ofrecer un mejor servicio facilitando la compra online de sus productos.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01ED65A-BA15-4995-9E26-EFEBE660A2C8}"/>
              </a:ext>
            </a:extLst>
          </p:cNvPr>
          <p:cNvSpPr/>
          <p:nvPr/>
        </p:nvSpPr>
        <p:spPr>
          <a:xfrm>
            <a:off x="534403" y="2934625"/>
            <a:ext cx="78872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Para ello implementaron un sistema de gestión y recogida de pedidos multiplataforma, </a:t>
            </a:r>
            <a:r>
              <a:rPr lang="es-ES" dirty="0" err="1"/>
              <a:t>anywhere</a:t>
            </a:r>
            <a:r>
              <a:rPr lang="es-ES" dirty="0"/>
              <a:t>, adaptado a una gran variedad de dispositivos para mejorar su accesibilidad. Gracias a esta aplicación se puede pedir una </a:t>
            </a:r>
            <a:r>
              <a:rPr lang="es-ES" dirty="0" err="1"/>
              <a:t>Domino’s</a:t>
            </a:r>
            <a:r>
              <a:rPr lang="es-ES" dirty="0"/>
              <a:t> Pizza desde las redes sociales, el coche, </a:t>
            </a:r>
            <a:r>
              <a:rPr lang="es-ES" dirty="0" err="1"/>
              <a:t>smart</a:t>
            </a:r>
            <a:r>
              <a:rPr lang="es-ES" dirty="0"/>
              <a:t> tv, su propia app, asistentes de voz (Alexa y Google Home), </a:t>
            </a:r>
            <a:r>
              <a:rPr lang="es-ES" dirty="0" err="1"/>
              <a:t>smart</a:t>
            </a:r>
            <a:r>
              <a:rPr lang="es-ES" dirty="0"/>
              <a:t> </a:t>
            </a:r>
            <a:r>
              <a:rPr lang="es-ES" dirty="0" err="1"/>
              <a:t>watches</a:t>
            </a:r>
            <a:r>
              <a:rPr lang="es-ES" dirty="0"/>
              <a:t> y mucho más. Además, desarrollaron un sistema de seguimiento de pedidos en tiempo real denominado Pizza </a:t>
            </a:r>
            <a:r>
              <a:rPr lang="es-ES" dirty="0" err="1"/>
              <a:t>Tracker</a:t>
            </a:r>
            <a:r>
              <a:rPr lang="es-ES" dirty="0"/>
              <a:t>, para romper las barreras de entrada del cliente y ofrecerle un servicio de calidad diferenciado de la competencia.</a:t>
            </a:r>
          </a:p>
          <a:p>
            <a:pPr algn="just"/>
            <a:r>
              <a:rPr lang="es-ES" dirty="0"/>
              <a:t> </a:t>
            </a:r>
          </a:p>
          <a:p>
            <a:pPr algn="just"/>
            <a:r>
              <a:rPr lang="es-ES" sz="1600" dirty="0"/>
              <a:t>Actualmente esta compañía cuenta con más de 11,700 tiendas en 75 países, liderando el mercado mundial de pizzas a domicilio, el cual supone el 50% del total de pedidos de la marca.</a:t>
            </a:r>
          </a:p>
        </p:txBody>
      </p:sp>
    </p:spTree>
    <p:extLst>
      <p:ext uri="{BB962C8B-B14F-4D97-AF65-F5344CB8AC3E}">
        <p14:creationId xmlns:p14="http://schemas.microsoft.com/office/powerpoint/2010/main" val="715707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4 CuadroTexto">
            <a:extLst>
              <a:ext uri="{FF2B5EF4-FFF2-40B4-BE49-F238E27FC236}">
                <a16:creationId xmlns:a16="http://schemas.microsoft.com/office/drawing/2014/main" id="{35B63285-A961-4B09-98B1-3A00CA57D929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CFGM                    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104367-FA47-47BB-BF95-4EBF1E65EC2D}"/>
              </a:ext>
            </a:extLst>
          </p:cNvPr>
          <p:cNvSpPr txBox="1"/>
          <p:nvPr/>
        </p:nvSpPr>
        <p:spPr>
          <a:xfrm>
            <a:off x="1547664" y="941403"/>
            <a:ext cx="5256584" cy="50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>
                <a:solidFill>
                  <a:srgbClr val="0033CC"/>
                </a:solidFill>
                <a:latin typeface="MV Boli" panose="0200050003020009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¿CÓMO VAMOS A TRABAJAR?</a:t>
            </a:r>
            <a:endParaRPr lang="es-ES" sz="2400" dirty="0">
              <a:solidFill>
                <a:srgbClr val="00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rc_mi" descr="Resultado de imagen de icono texto comic">
            <a:hlinkClick r:id="rId2"/>
            <a:extLst>
              <a:ext uri="{FF2B5EF4-FFF2-40B4-BE49-F238E27FC236}">
                <a16:creationId xmlns:a16="http://schemas.microsoft.com/office/drawing/2014/main" id="{4BC9C3A3-B0CA-480A-B70F-39C5C01130B6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487" y="896805"/>
            <a:ext cx="88801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ADDAAC-DC35-423A-A6AB-B24823C513D8}"/>
              </a:ext>
            </a:extLst>
          </p:cNvPr>
          <p:cNvSpPr txBox="1"/>
          <p:nvPr/>
        </p:nvSpPr>
        <p:spPr>
          <a:xfrm>
            <a:off x="836705" y="1830248"/>
            <a:ext cx="758915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4"/>
              </a:buBlip>
            </a:pPr>
            <a:r>
              <a:rPr lang="es-ES" dirty="0"/>
              <a:t>Explicaciones y ejercicios (de distintos tipos).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4"/>
              </a:buBlip>
            </a:pPr>
            <a:r>
              <a:rPr lang="es-ES" b="1" dirty="0"/>
              <a:t>Día a día: </a:t>
            </a:r>
            <a:r>
              <a:rPr lang="es-ES" dirty="0"/>
              <a:t>asistencia, puntualidad, saber estar, participar, trabajo en  casa.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4"/>
              </a:buBlip>
            </a:pPr>
            <a:r>
              <a:rPr lang="es-ES" dirty="0"/>
              <a:t>Distintas actividades evaluables: exámenes y trabajos.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DAE3F7D-572A-4DF6-9A45-8FC88107301D}"/>
              </a:ext>
            </a:extLst>
          </p:cNvPr>
          <p:cNvSpPr txBox="1"/>
          <p:nvPr/>
        </p:nvSpPr>
        <p:spPr>
          <a:xfrm>
            <a:off x="4800138" y="3738381"/>
            <a:ext cx="26866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70C0"/>
                </a:solidFill>
              </a:rPr>
              <a:t>Manual: </a:t>
            </a:r>
          </a:p>
          <a:p>
            <a:pPr algn="ctr">
              <a:spcBef>
                <a:spcPts val="600"/>
              </a:spcBef>
            </a:pPr>
            <a:r>
              <a:rPr lang="es-ES" sz="2000" dirty="0"/>
              <a:t>Libro de McGraw-Hill</a:t>
            </a:r>
          </a:p>
          <a:p>
            <a:pPr algn="ctr">
              <a:spcBef>
                <a:spcPts val="600"/>
              </a:spcBef>
            </a:pPr>
            <a:r>
              <a:rPr lang="es-ES" sz="2000" dirty="0"/>
              <a:t>ISBN:  9788448642402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2E57891-C0A8-4A4B-ABF0-786B6EF008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964438"/>
            <a:ext cx="468482" cy="468482"/>
          </a:xfrm>
          <a:prstGeom prst="rect">
            <a:avLst/>
          </a:prstGeom>
        </p:spPr>
      </p:pic>
      <p:pic>
        <p:nvPicPr>
          <p:cNvPr id="13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76C376D0-1BA9-483E-8967-445593DD3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gitalización aplicada a los sectores productivos. Grado Superior. (Tapa  blanda)">
            <a:extLst>
              <a:ext uri="{FF2B5EF4-FFF2-40B4-BE49-F238E27FC236}">
                <a16:creationId xmlns:a16="http://schemas.microsoft.com/office/drawing/2014/main" id="{283BBFC3-0E8C-411B-B805-C2275F252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20" y="3275860"/>
            <a:ext cx="2278841" cy="28248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421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4 CuadroTexto">
            <a:extLst>
              <a:ext uri="{FF2B5EF4-FFF2-40B4-BE49-F238E27FC236}">
                <a16:creationId xmlns:a16="http://schemas.microsoft.com/office/drawing/2014/main" id="{35B63285-A961-4B09-98B1-3A00CA57D929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CFGM                     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D8E5F6D-14EB-4CBE-B82D-2053F0CBFE87}"/>
              </a:ext>
            </a:extLst>
          </p:cNvPr>
          <p:cNvSpPr txBox="1"/>
          <p:nvPr/>
        </p:nvSpPr>
        <p:spPr>
          <a:xfrm>
            <a:off x="3024012" y="935142"/>
            <a:ext cx="16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Classroom</a:t>
            </a:r>
            <a:r>
              <a:rPr lang="es-ES" sz="2400" b="1" dirty="0"/>
              <a:t>:</a:t>
            </a:r>
          </a:p>
        </p:txBody>
      </p:sp>
      <p:pic>
        <p:nvPicPr>
          <p:cNvPr id="15" name="Picture 2" descr="Archivo:Google Classroom Logo.svg - Wikipedia, la enciclopedia libre">
            <a:extLst>
              <a:ext uri="{FF2B5EF4-FFF2-40B4-BE49-F238E27FC236}">
                <a16:creationId xmlns:a16="http://schemas.microsoft.com/office/drawing/2014/main" id="{9A7CBAB5-52C7-4204-9DD6-10FBE3A16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14" y="973812"/>
            <a:ext cx="1934275" cy="167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0CDD5AB1-1F92-4DD8-AA2F-E6B12503F1B2}"/>
              </a:ext>
            </a:extLst>
          </p:cNvPr>
          <p:cNvSpPr/>
          <p:nvPr/>
        </p:nvSpPr>
        <p:spPr>
          <a:xfrm>
            <a:off x="3068257" y="5531427"/>
            <a:ext cx="3223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b="1" dirty="0">
                <a:solidFill>
                  <a:srgbClr val="0066FF"/>
                </a:solidFill>
                <a:latin typeface="Ink Free" panose="03080402000500000000" pitchFamily="66" charset="0"/>
              </a:rPr>
              <a:t>https://aprendeconomia.com/  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D7C1680-180B-4320-B00B-8A2095D25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496" y="3748912"/>
            <a:ext cx="2869032" cy="16624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B6DF1CAF-17B9-49E7-858D-92A57201E950}"/>
              </a:ext>
            </a:extLst>
          </p:cNvPr>
          <p:cNvSpPr txBox="1"/>
          <p:nvPr/>
        </p:nvSpPr>
        <p:spPr>
          <a:xfrm>
            <a:off x="1547664" y="3219094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Habrá muchos recursos disponibles en el </a:t>
            </a:r>
            <a:r>
              <a:rPr lang="es-ES" sz="2000" b="1" dirty="0"/>
              <a:t>blog: </a:t>
            </a:r>
          </a:p>
        </p:txBody>
      </p:sp>
      <p:pic>
        <p:nvPicPr>
          <p:cNvPr id="11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753D90E9-EB68-441F-9849-B585C2CC4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379CDF5-8D66-49B0-8ECA-C906C7F8C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012" y="1396807"/>
            <a:ext cx="2000250" cy="111442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602C392-7E42-482D-A0F9-D7A76295F6FC}"/>
              </a:ext>
            </a:extLst>
          </p:cNvPr>
          <p:cNvSpPr txBox="1"/>
          <p:nvPr/>
        </p:nvSpPr>
        <p:spPr>
          <a:xfrm>
            <a:off x="3419872" y="253509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Ed. Infantil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08EB75-D7B9-4EAB-B78D-8AC1D42E5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9294" y="1411145"/>
            <a:ext cx="1962150" cy="112395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8EA156D-449B-4EC6-BC0A-F63D216E0843}"/>
              </a:ext>
            </a:extLst>
          </p:cNvPr>
          <p:cNvSpPr txBox="1"/>
          <p:nvPr/>
        </p:nvSpPr>
        <p:spPr>
          <a:xfrm>
            <a:off x="5392415" y="2521806"/>
            <a:ext cx="1996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2D5FFF"/>
                </a:solidFill>
                <a:latin typeface="Ink Free" panose="03080402000500000000" pitchFamily="66" charset="0"/>
              </a:rPr>
              <a:t>Ind</a:t>
            </a:r>
            <a:r>
              <a:rPr lang="es-ES" b="1" dirty="0">
                <a:solidFill>
                  <a:srgbClr val="2D5FFF"/>
                </a:solidFill>
                <a:latin typeface="Ink Free" panose="03080402000500000000" pitchFamily="66" charset="0"/>
              </a:rPr>
              <a:t>. Alimentaria</a:t>
            </a:r>
          </a:p>
        </p:txBody>
      </p:sp>
    </p:spTree>
    <p:extLst>
      <p:ext uri="{BB962C8B-B14F-4D97-AF65-F5344CB8AC3E}">
        <p14:creationId xmlns:p14="http://schemas.microsoft.com/office/powerpoint/2010/main" val="743268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4 CuadroTexto">
            <a:extLst>
              <a:ext uri="{FF2B5EF4-FFF2-40B4-BE49-F238E27FC236}">
                <a16:creationId xmlns:a16="http://schemas.microsoft.com/office/drawing/2014/main" id="{35B63285-A961-4B09-98B1-3A00CA57D929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CFGM                    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90105C-CC0E-4AA8-B697-F13B7120B2F8}"/>
              </a:ext>
            </a:extLst>
          </p:cNvPr>
          <p:cNvSpPr txBox="1"/>
          <p:nvPr/>
        </p:nvSpPr>
        <p:spPr>
          <a:xfrm>
            <a:off x="1691680" y="1015054"/>
            <a:ext cx="4756585" cy="50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>
                <a:solidFill>
                  <a:srgbClr val="0033CC"/>
                </a:solidFill>
                <a:latin typeface="MV Boli" panose="0200050003020009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¿CÓMO VAMOS A EVALUAR?</a:t>
            </a:r>
            <a:endParaRPr lang="es-ES" sz="2400" dirty="0">
              <a:solidFill>
                <a:srgbClr val="00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rc_mi" descr="Resultado de imagen de icono texto comic">
            <a:hlinkClick r:id="rId2"/>
            <a:extLst>
              <a:ext uri="{FF2B5EF4-FFF2-40B4-BE49-F238E27FC236}">
                <a16:creationId xmlns:a16="http://schemas.microsoft.com/office/drawing/2014/main" id="{B047C3C8-E83B-4602-AADF-D3F7627F003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93854"/>
            <a:ext cx="88801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8D40C78-2F2A-4F28-A410-7B81D16DE13D}"/>
              </a:ext>
            </a:extLst>
          </p:cNvPr>
          <p:cNvSpPr txBox="1"/>
          <p:nvPr/>
        </p:nvSpPr>
        <p:spPr>
          <a:xfrm>
            <a:off x="899592" y="1829655"/>
            <a:ext cx="45365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2D5FFF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Valorando:</a:t>
            </a:r>
          </a:p>
          <a:p>
            <a:pPr marL="800100" lvl="1" indent="-342900">
              <a:spcBef>
                <a:spcPts val="12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sz="2000" dirty="0"/>
              <a:t>Actividades evaluables (exámenes y trabajos</a:t>
            </a:r>
          </a:p>
          <a:p>
            <a:pPr marL="800100" lvl="1" indent="-342900">
              <a:spcBef>
                <a:spcPts val="1200"/>
              </a:spcBef>
              <a:buClr>
                <a:srgbClr val="2D5FFF"/>
              </a:buClr>
              <a:buFont typeface="Arial" panose="020B0604020202020204" pitchFamily="34" charset="0"/>
              <a:buChar char="•"/>
            </a:pPr>
            <a:r>
              <a:rPr lang="es-ES" sz="2000" dirty="0"/>
              <a:t>Actitud / trabajo diario</a:t>
            </a:r>
          </a:p>
        </p:txBody>
      </p:sp>
      <p:pic>
        <p:nvPicPr>
          <p:cNvPr id="11" name="Picture 4" descr="Etiqueta energética A">
            <a:extLst>
              <a:ext uri="{FF2B5EF4-FFF2-40B4-BE49-F238E27FC236}">
                <a16:creationId xmlns:a16="http://schemas.microsoft.com/office/drawing/2014/main" id="{290473B4-FAD8-4470-8E73-8CB93A098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603" y="3857065"/>
            <a:ext cx="4060794" cy="226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E8F4DC9A-3E85-4084-989D-B6A2242E1C5D}"/>
              </a:ext>
            </a:extLst>
          </p:cNvPr>
          <p:cNvSpPr>
            <a:spLocks/>
          </p:cNvSpPr>
          <p:nvPr/>
        </p:nvSpPr>
        <p:spPr bwMode="auto">
          <a:xfrm>
            <a:off x="5443112" y="2259445"/>
            <a:ext cx="147542" cy="822036"/>
          </a:xfrm>
          <a:prstGeom prst="rightBrace">
            <a:avLst>
              <a:gd name="adj1" fmla="val 75555"/>
              <a:gd name="adj2" fmla="val 50000"/>
            </a:avLst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sz="140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02BA337-2C91-43E6-A35B-18D2AC94BA22}"/>
              </a:ext>
            </a:extLst>
          </p:cNvPr>
          <p:cNvSpPr txBox="1"/>
          <p:nvPr/>
        </p:nvSpPr>
        <p:spPr>
          <a:xfrm>
            <a:off x="5724128" y="2259408"/>
            <a:ext cx="295718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Sirven para calificar criterios de evaluación concretos</a:t>
            </a:r>
          </a:p>
        </p:txBody>
      </p:sp>
      <p:sp>
        <p:nvSpPr>
          <p:cNvPr id="14" name="AutoShape 13">
            <a:extLst>
              <a:ext uri="{FF2B5EF4-FFF2-40B4-BE49-F238E27FC236}">
                <a16:creationId xmlns:a16="http://schemas.microsoft.com/office/drawing/2014/main" id="{DD47E8F7-73F7-43BE-83D1-8326240D4CA6}"/>
              </a:ext>
            </a:extLst>
          </p:cNvPr>
          <p:cNvSpPr>
            <a:spLocks/>
          </p:cNvSpPr>
          <p:nvPr/>
        </p:nvSpPr>
        <p:spPr bwMode="auto">
          <a:xfrm>
            <a:off x="4340135" y="3156033"/>
            <a:ext cx="106571" cy="388315"/>
          </a:xfrm>
          <a:prstGeom prst="rightBrace">
            <a:avLst>
              <a:gd name="adj1" fmla="val 75555"/>
              <a:gd name="adj2" fmla="val 50000"/>
            </a:avLst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sz="140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E539124-2CFC-40A6-B344-01C29F44197B}"/>
              </a:ext>
            </a:extLst>
          </p:cNvPr>
          <p:cNvSpPr txBox="1"/>
          <p:nvPr/>
        </p:nvSpPr>
        <p:spPr>
          <a:xfrm>
            <a:off x="4393420" y="3182738"/>
            <a:ext cx="316835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Redondea  la nota en Séneca</a:t>
            </a:r>
          </a:p>
        </p:txBody>
      </p:sp>
      <p:pic>
        <p:nvPicPr>
          <p:cNvPr id="16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D41A2C4F-6FE2-4E37-A7C7-DB37D090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752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4 CuadroTexto">
            <a:extLst>
              <a:ext uri="{FF2B5EF4-FFF2-40B4-BE49-F238E27FC236}">
                <a16:creationId xmlns:a16="http://schemas.microsoft.com/office/drawing/2014/main" id="{35B63285-A961-4B09-98B1-3A00CA57D929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CFGM                    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80A89A-7C13-4441-8252-46281761B30F}"/>
              </a:ext>
            </a:extLst>
          </p:cNvPr>
          <p:cNvSpPr txBox="1"/>
          <p:nvPr/>
        </p:nvSpPr>
        <p:spPr>
          <a:xfrm>
            <a:off x="6156176" y="851391"/>
            <a:ext cx="252028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Cada instrumento de evaluación sirve para calificar uno o varios criterios.</a:t>
            </a:r>
          </a:p>
          <a:p>
            <a:pPr>
              <a:spcBef>
                <a:spcPts val="600"/>
              </a:spcBef>
            </a:pPr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Un criterio puede ser evaluado por uno o varios instrumentos.</a:t>
            </a:r>
          </a:p>
          <a:p>
            <a:pPr>
              <a:spcBef>
                <a:spcPts val="1200"/>
              </a:spcBef>
            </a:pPr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La nota de un criterio de evaluación se obtiene como la media aritmética de los diferentes instrumentos utilizados.</a:t>
            </a:r>
          </a:p>
        </p:txBody>
      </p:sp>
      <p:pic>
        <p:nvPicPr>
          <p:cNvPr id="8" name="Picture 2" descr="LOGO BOJA - EM SEVILLA">
            <a:extLst>
              <a:ext uri="{FF2B5EF4-FFF2-40B4-BE49-F238E27FC236}">
                <a16:creationId xmlns:a16="http://schemas.microsoft.com/office/drawing/2014/main" id="{E46E80EE-444A-43EB-ABE0-AD7FF6457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086"/>
            <a:ext cx="1728192" cy="131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3 CuadroTexto">
            <a:extLst>
              <a:ext uri="{FF2B5EF4-FFF2-40B4-BE49-F238E27FC236}">
                <a16:creationId xmlns:a16="http://schemas.microsoft.com/office/drawing/2014/main" id="{80D9DC1D-61B6-4CE5-A4E0-0DE08D3D3F2D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41521D6-E65F-4EE9-BE43-4DC8AD4E620C}"/>
              </a:ext>
            </a:extLst>
          </p:cNvPr>
          <p:cNvSpPr/>
          <p:nvPr/>
        </p:nvSpPr>
        <p:spPr>
          <a:xfrm>
            <a:off x="467544" y="4854370"/>
            <a:ext cx="741682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La nota del trimestre es la media, también aritmética, de los criterios evaluados.</a:t>
            </a:r>
          </a:p>
          <a:p>
            <a:pPr>
              <a:spcBef>
                <a:spcPts val="1200"/>
              </a:spcBef>
            </a:pPr>
            <a:r>
              <a:rPr lang="es-ES" b="1" dirty="0">
                <a:solidFill>
                  <a:srgbClr val="FF0000"/>
                </a:solidFill>
                <a:latin typeface="Ink Free" panose="03080402000500000000" pitchFamily="66" charset="0"/>
              </a:rPr>
              <a:t>OJO: la nota del 2T y la del 3T son acumulativas, por eso nota 3T = nota final.</a:t>
            </a:r>
          </a:p>
        </p:txBody>
      </p:sp>
      <p:pic>
        <p:nvPicPr>
          <p:cNvPr id="12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68A5689A-AAD7-4FE8-B0C0-B8FFCBBE2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14F0EE0-89F3-4018-A6C9-47A603D94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338659"/>
            <a:ext cx="5083281" cy="334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54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>
            <a:extLst>
              <a:ext uri="{FF2B5EF4-FFF2-40B4-BE49-F238E27FC236}">
                <a16:creationId xmlns:a16="http://schemas.microsoft.com/office/drawing/2014/main" id="{F849BA46-13E2-4FB4-93D5-B3CBC9C0C126}"/>
              </a:ext>
            </a:extLst>
          </p:cNvPr>
          <p:cNvSpPr txBox="1"/>
          <p:nvPr/>
        </p:nvSpPr>
        <p:spPr>
          <a:xfrm>
            <a:off x="0" y="214290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Presentación del módulo    </a:t>
            </a:r>
            <a:endParaRPr lang="es-E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4 CuadroTexto">
            <a:extLst>
              <a:ext uri="{FF2B5EF4-FFF2-40B4-BE49-F238E27FC236}">
                <a16:creationId xmlns:a16="http://schemas.microsoft.com/office/drawing/2014/main" id="{35B63285-A961-4B09-98B1-3A00CA57D929}"/>
              </a:ext>
            </a:extLst>
          </p:cNvPr>
          <p:cNvSpPr txBox="1"/>
          <p:nvPr/>
        </p:nvSpPr>
        <p:spPr>
          <a:xfrm>
            <a:off x="357158" y="6381328"/>
            <a:ext cx="8786842" cy="276999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DIGI 1º CFGM                    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8337FF-C6A5-4A3B-8CBE-820D01B5897B}"/>
              </a:ext>
            </a:extLst>
          </p:cNvPr>
          <p:cNvSpPr txBox="1"/>
          <p:nvPr/>
        </p:nvSpPr>
        <p:spPr>
          <a:xfrm>
            <a:off x="1943708" y="925435"/>
            <a:ext cx="5256584" cy="50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>
                <a:solidFill>
                  <a:srgbClr val="2D5FFF"/>
                </a:solidFill>
                <a:effectLst/>
                <a:latin typeface="MV Boli" panose="0200050003020009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 PRÓXIMO DÍA ¡EMPEZAMOS!</a:t>
            </a:r>
            <a:endParaRPr lang="es-ES" sz="2400" dirty="0">
              <a:solidFill>
                <a:srgbClr val="2D5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Esto no ha hecho más que empezar | Toyoutome">
            <a:extLst>
              <a:ext uri="{FF2B5EF4-FFF2-40B4-BE49-F238E27FC236}">
                <a16:creationId xmlns:a16="http://schemas.microsoft.com/office/drawing/2014/main" id="{D95CBF31-A62C-40F6-BC02-8F315515A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6" y="1700808"/>
            <a:ext cx="7851648" cy="415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obot Aprendiendo Con Tableta PNG ,dibujos Aprendiendo Con Tableta, Robot  Usando Tableta, Robot Ai Con Tableta PNG Imagen para Descarga Gratuita |  Pngtree">
            <a:extLst>
              <a:ext uri="{FF2B5EF4-FFF2-40B4-BE49-F238E27FC236}">
                <a16:creationId xmlns:a16="http://schemas.microsoft.com/office/drawing/2014/main" id="{83CE2445-580B-4DAB-88F6-DDCA7F8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20087"/>
            <a:ext cx="104360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2888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1455</Words>
  <Application>Microsoft Office PowerPoint</Application>
  <PresentationFormat>Presentación en pantalla (4:3)</PresentationFormat>
  <Paragraphs>237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MS UI Gothic</vt:lpstr>
      <vt:lpstr>Arial</vt:lpstr>
      <vt:lpstr>Calibri</vt:lpstr>
      <vt:lpstr>Ink Free</vt:lpstr>
      <vt:lpstr>MV Boli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admin</dc:creator>
  <cp:lastModifiedBy>admin</cp:lastModifiedBy>
  <cp:revision>184</cp:revision>
  <cp:lastPrinted>2020-09-19T14:43:48Z</cp:lastPrinted>
  <dcterms:created xsi:type="dcterms:W3CDTF">2017-11-30T15:20:05Z</dcterms:created>
  <dcterms:modified xsi:type="dcterms:W3CDTF">2026-09-20T10:37:44Z</dcterms:modified>
</cp:coreProperties>
</file>