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0" r:id="rId4"/>
    <p:sldId id="263" r:id="rId5"/>
    <p:sldId id="261" r:id="rId6"/>
    <p:sldId id="258" r:id="rId7"/>
    <p:sldId id="259" r:id="rId8"/>
    <p:sldId id="262" r:id="rId9"/>
    <p:sldId id="264" r:id="rId10"/>
    <p:sldId id="265" r:id="rId11"/>
    <p:sldId id="266" r:id="rId12"/>
    <p:sldId id="267" r:id="rId13"/>
    <p:sldId id="268" r:id="rId14"/>
    <p:sldId id="269" r:id="rId15"/>
    <p:sldId id="270" r:id="rId16"/>
    <p:sldId id="271" r:id="rId17"/>
    <p:sldId id="272" r:id="rId18"/>
    <p:sldId id="279" r:id="rId19"/>
    <p:sldId id="273" r:id="rId20"/>
    <p:sldId id="274" r:id="rId21"/>
    <p:sldId id="275" r:id="rId22"/>
    <p:sldId id="276" r:id="rId23"/>
    <p:sldId id="277" r:id="rId24"/>
    <p:sldId id="278" r:id="rId25"/>
    <p:sldId id="280" r:id="rId2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15" autoAdjust="0"/>
    <p:restoredTop sz="94660"/>
  </p:normalViewPr>
  <p:slideViewPr>
    <p:cSldViewPr>
      <p:cViewPr varScale="1">
        <p:scale>
          <a:sx n="65" d="100"/>
          <a:sy n="65" d="100"/>
        </p:scale>
        <p:origin x="-108" y="-16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CB6EE544-E95A-4EA3-98B4-416A1A263C0C}" type="datetimeFigureOut">
              <a:rPr lang="es-ES" smtClean="0"/>
              <a:pPr/>
              <a:t>07/06/2011</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8CA20DE8-A442-4AB7-825B-981BB488CFE5}"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B6EE544-E95A-4EA3-98B4-416A1A263C0C}" type="datetimeFigureOut">
              <a:rPr lang="es-ES" smtClean="0"/>
              <a:pPr/>
              <a:t>07/06/2011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CA20DE8-A442-4AB7-825B-981BB488CFE5}"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CB6EE544-E95A-4EA3-98B4-416A1A263C0C}" type="datetimeFigureOut">
              <a:rPr lang="es-ES" smtClean="0"/>
              <a:pPr/>
              <a:t>07/06/2011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CA20DE8-A442-4AB7-825B-981BB488CFE5}"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CB6EE544-E95A-4EA3-98B4-416A1A263C0C}" type="datetimeFigureOut">
              <a:rPr lang="es-ES" smtClean="0"/>
              <a:pPr/>
              <a:t>07/06/2011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CA20DE8-A442-4AB7-825B-981BB488CFE5}"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CB6EE544-E95A-4EA3-98B4-416A1A263C0C}" type="datetimeFigureOut">
              <a:rPr lang="es-ES" smtClean="0"/>
              <a:pPr/>
              <a:t>07/06/2011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CA20DE8-A442-4AB7-825B-981BB488CFE5}"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CB6EE544-E95A-4EA3-98B4-416A1A263C0C}" type="datetimeFigureOut">
              <a:rPr lang="es-ES" smtClean="0"/>
              <a:pPr/>
              <a:t>07/06/2011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CA20DE8-A442-4AB7-825B-981BB488CFE5}"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B6EE544-E95A-4EA3-98B4-416A1A263C0C}" type="datetimeFigureOut">
              <a:rPr lang="es-ES" smtClean="0"/>
              <a:pPr/>
              <a:t>07/06/2011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CA20DE8-A442-4AB7-825B-981BB488CFE5}"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CB6EE544-E95A-4EA3-98B4-416A1A263C0C}" type="datetimeFigureOut">
              <a:rPr lang="es-ES" smtClean="0"/>
              <a:pPr/>
              <a:t>07/06/2011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CA20DE8-A442-4AB7-825B-981BB488CFE5}"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CB6EE544-E95A-4EA3-98B4-416A1A263C0C}" type="datetimeFigureOut">
              <a:rPr lang="es-ES" smtClean="0"/>
              <a:pPr/>
              <a:t>07/06/2011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077200" y="6356350"/>
            <a:ext cx="609600" cy="365125"/>
          </a:xfrm>
        </p:spPr>
        <p:txBody>
          <a:bodyPr/>
          <a:lstStyle/>
          <a:p>
            <a:fld id="{8CA20DE8-A442-4AB7-825B-981BB488CFE5}" type="slidenum">
              <a:rPr lang="es-ES" smtClean="0"/>
              <a:pPr/>
              <a:t>‹Nº›</a:t>
            </a:fld>
            <a:endParaRPr lang="es-ES"/>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B6EE544-E95A-4EA3-98B4-416A1A263C0C}" type="datetimeFigureOut">
              <a:rPr lang="es-ES" smtClean="0"/>
              <a:pPr/>
              <a:t>07/06/2011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CA20DE8-A442-4AB7-825B-981BB488CFE5}"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B6EE544-E95A-4EA3-98B4-416A1A263C0C}" type="datetimeFigureOut">
              <a:rPr lang="es-ES" smtClean="0"/>
              <a:pPr/>
              <a:t>07/06/2011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CA20DE8-A442-4AB7-825B-981BB488CFE5}"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B6EE544-E95A-4EA3-98B4-416A1A263C0C}" type="datetimeFigureOut">
              <a:rPr lang="es-ES" smtClean="0"/>
              <a:pPr/>
              <a:t>07/06/2011</a:t>
            </a:fld>
            <a:endParaRPr lang="es-ES"/>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CA20DE8-A442-4AB7-825B-981BB488CFE5}" type="slidenum">
              <a:rPr lang="es-ES" smtClean="0"/>
              <a:pPr/>
              <a:t>‹Nº›</a:t>
            </a:fld>
            <a:endParaRPr lang="es-ES"/>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42910" y="857232"/>
            <a:ext cx="7851648" cy="1828800"/>
          </a:xfrm>
        </p:spPr>
        <p:txBody>
          <a:bodyPr/>
          <a:lstStyle/>
          <a:p>
            <a:r>
              <a:rPr lang="es-ES" dirty="0" smtClean="0"/>
              <a:t>Políticas comunes</a:t>
            </a:r>
            <a:endParaRPr lang="es-ES" dirty="0"/>
          </a:p>
        </p:txBody>
      </p:sp>
      <p:sp>
        <p:nvSpPr>
          <p:cNvPr id="4" name="3 Subtítulo"/>
          <p:cNvSpPr>
            <a:spLocks noGrp="1"/>
          </p:cNvSpPr>
          <p:nvPr>
            <p:ph type="subTitle" idx="1"/>
          </p:nvPr>
        </p:nvSpPr>
        <p:spPr>
          <a:xfrm>
            <a:off x="1214414" y="3286124"/>
            <a:ext cx="7211754" cy="1752600"/>
          </a:xfrm>
        </p:spPr>
        <p:txBody>
          <a:bodyPr>
            <a:normAutofit lnSpcReduction="10000"/>
          </a:bodyPr>
          <a:lstStyle/>
          <a:p>
            <a:pPr algn="l"/>
            <a:r>
              <a:rPr lang="es-ES" dirty="0" smtClean="0">
                <a:latin typeface="Segoe Script" pitchFamily="34" charset="0"/>
              </a:rPr>
              <a:t>PAC (Política Agraria Común).</a:t>
            </a:r>
          </a:p>
          <a:p>
            <a:pPr algn="l"/>
            <a:r>
              <a:rPr lang="es-ES" dirty="0" smtClean="0">
                <a:latin typeface="Segoe Script" pitchFamily="34" charset="0"/>
              </a:rPr>
              <a:t>EDUCACIÓN, FORMACIÓN Y JUVENTUD.</a:t>
            </a:r>
          </a:p>
          <a:p>
            <a:pPr algn="l"/>
            <a:r>
              <a:rPr lang="es-ES" dirty="0" smtClean="0">
                <a:latin typeface="Segoe Script" pitchFamily="34" charset="0"/>
              </a:rPr>
              <a:t>POLÍTICA REGIONAL.</a:t>
            </a:r>
          </a:p>
        </p:txBody>
      </p:sp>
      <p:pic>
        <p:nvPicPr>
          <p:cNvPr id="15362" name="Picture 2" descr="http://2.bp.blogspot.com/_y4NWk92heBU/TM_w-XMCcuI/AAAAAAAAAA0/PhGpBJ-PCYM/s1600/images+(1).jpg"/>
          <p:cNvPicPr>
            <a:picLocks noChangeAspect="1" noChangeArrowheads="1"/>
          </p:cNvPicPr>
          <p:nvPr/>
        </p:nvPicPr>
        <p:blipFill>
          <a:blip r:embed="rId2" cstate="print"/>
          <a:srcRect/>
          <a:stretch>
            <a:fillRect/>
          </a:stretch>
        </p:blipFill>
        <p:spPr bwMode="auto">
          <a:xfrm>
            <a:off x="6000760" y="4714884"/>
            <a:ext cx="2495550" cy="1828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linds(horizont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linds(horizontal)">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5" presetClass="entr" presetSubtype="0" fill="hold" nodeType="clickEffect">
                                  <p:stCondLst>
                                    <p:cond delay="0"/>
                                  </p:stCondLst>
                                  <p:childTnLst>
                                    <p:set>
                                      <p:cBhvr>
                                        <p:cTn id="26" dur="1" fill="hold">
                                          <p:stCondLst>
                                            <p:cond delay="0"/>
                                          </p:stCondLst>
                                        </p:cTn>
                                        <p:tgtEl>
                                          <p:spTgt spid="15362"/>
                                        </p:tgtEl>
                                        <p:attrNameLst>
                                          <p:attrName>style.visibility</p:attrName>
                                        </p:attrNameLst>
                                      </p:cBhvr>
                                      <p:to>
                                        <p:strVal val="visible"/>
                                      </p:to>
                                    </p:set>
                                    <p:anim calcmode="lin" valueType="num">
                                      <p:cBhvr>
                                        <p:cTn id="27" dur="500" decel="50000" fill="hold">
                                          <p:stCondLst>
                                            <p:cond delay="0"/>
                                          </p:stCondLst>
                                        </p:cTn>
                                        <p:tgtEl>
                                          <p:spTgt spid="15362"/>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5362"/>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5362"/>
                                        </p:tgtEl>
                                        <p:attrNameLst>
                                          <p:attrName>ppt_w</p:attrName>
                                        </p:attrNameLst>
                                      </p:cBhvr>
                                      <p:tavLst>
                                        <p:tav tm="0">
                                          <p:val>
                                            <p:strVal val="#ppt_w*.05"/>
                                          </p:val>
                                        </p:tav>
                                        <p:tav tm="100000">
                                          <p:val>
                                            <p:strVal val="#ppt_w"/>
                                          </p:val>
                                        </p:tav>
                                      </p:tavLst>
                                    </p:anim>
                                    <p:anim calcmode="lin" valueType="num">
                                      <p:cBhvr>
                                        <p:cTn id="30" dur="1000" fill="hold"/>
                                        <p:tgtEl>
                                          <p:spTgt spid="15362"/>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5362"/>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5362"/>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5362"/>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76672"/>
            <a:ext cx="8229600" cy="1143000"/>
          </a:xfrm>
        </p:spPr>
        <p:txBody>
          <a:bodyPr/>
          <a:lstStyle/>
          <a:p>
            <a:r>
              <a:rPr lang="es-ES" b="1" dirty="0" smtClean="0">
                <a:latin typeface="Bradley Hand ITC" pitchFamily="66" charset="0"/>
              </a:rPr>
              <a:t>	  Políticas comunes</a:t>
            </a:r>
            <a:endParaRPr lang="es-ES" b="1" dirty="0">
              <a:latin typeface="Bradley Hand ITC" pitchFamily="66" charset="0"/>
            </a:endParaRPr>
          </a:p>
        </p:txBody>
      </p:sp>
      <p:sp>
        <p:nvSpPr>
          <p:cNvPr id="10" name="9 Marcador de contenido"/>
          <p:cNvSpPr>
            <a:spLocks noGrp="1"/>
          </p:cNvSpPr>
          <p:nvPr>
            <p:ph sz="quarter" idx="4"/>
          </p:nvPr>
        </p:nvSpPr>
        <p:spPr>
          <a:xfrm>
            <a:off x="467544" y="1916832"/>
            <a:ext cx="4643438" cy="2221418"/>
          </a:xfrm>
        </p:spPr>
        <p:txBody>
          <a:bodyPr>
            <a:normAutofit fontScale="77500" lnSpcReduction="20000"/>
          </a:bodyPr>
          <a:lstStyle/>
          <a:p>
            <a:pPr>
              <a:buNone/>
            </a:pPr>
            <a:r>
              <a:rPr lang="es-ES" b="1" dirty="0" smtClean="0">
                <a:latin typeface="Arial" pitchFamily="34" charset="0"/>
                <a:cs typeface="Arial" pitchFamily="34" charset="0"/>
              </a:rPr>
              <a:t>	El concepto de política comunitaria común (o política común) responde a todo el conjunto de actuaciones comunitarias tendentes a regular, con mayor o menor extensión e intensidad, un ámbito material. Según esta amplia interpretación, cualquier materia sobre la que existiese normativa comunitaria, tendría las características de política común.</a:t>
            </a:r>
            <a:endParaRPr lang="es-ES" b="1" dirty="0">
              <a:latin typeface="Arial" pitchFamily="34" charset="0"/>
              <a:cs typeface="Arial" pitchFamily="34" charset="0"/>
            </a:endParaRPr>
          </a:p>
        </p:txBody>
      </p:sp>
      <p:pic>
        <p:nvPicPr>
          <p:cNvPr id="2049" name="Picture 1"/>
          <p:cNvPicPr>
            <a:picLocks noChangeAspect="1" noChangeArrowheads="1"/>
          </p:cNvPicPr>
          <p:nvPr/>
        </p:nvPicPr>
        <p:blipFill>
          <a:blip r:embed="rId2" cstate="print"/>
          <a:srcRect/>
          <a:stretch>
            <a:fillRect/>
          </a:stretch>
        </p:blipFill>
        <p:spPr bwMode="auto">
          <a:xfrm>
            <a:off x="611560" y="4221088"/>
            <a:ext cx="7457482" cy="2278675"/>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5143504" y="2000240"/>
            <a:ext cx="3420089" cy="2071702"/>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p:cTn id="12" dur="500" decel="50000" fill="hold">
                                          <p:stCondLst>
                                            <p:cond delay="0"/>
                                          </p:stCondLst>
                                        </p:cTn>
                                        <p:tgtEl>
                                          <p:spTgt spid="10">
                                            <p:txEl>
                                              <p:pRg st="0" end="0"/>
                                            </p:txEl>
                                          </p:spTgt>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10">
                                            <p:txEl>
                                              <p:pRg st="0" end="0"/>
                                            </p:txEl>
                                          </p:spTgt>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10">
                                            <p:txEl>
                                              <p:pRg st="0" end="0"/>
                                            </p:txEl>
                                          </p:spTgt>
                                        </p:tgtEl>
                                        <p:attrNameLst>
                                          <p:attrName>ppt_w</p:attrName>
                                        </p:attrNameLst>
                                      </p:cBhvr>
                                      <p:tavLst>
                                        <p:tav tm="0">
                                          <p:val>
                                            <p:strVal val="#ppt_w*.05"/>
                                          </p:val>
                                        </p:tav>
                                        <p:tav tm="100000">
                                          <p:val>
                                            <p:strVal val="#ppt_w"/>
                                          </p:val>
                                        </p:tav>
                                      </p:tavLst>
                                    </p:anim>
                                    <p:anim calcmode="lin" valueType="num">
                                      <p:cBhvr>
                                        <p:cTn id="15" dur="1000" fill="hold"/>
                                        <p:tgtEl>
                                          <p:spTgt spid="10">
                                            <p:txEl>
                                              <p:pRg st="0" end="0"/>
                                            </p:txEl>
                                          </p:spTgt>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10">
                                            <p:txEl>
                                              <p:pRg st="0" end="0"/>
                                            </p:txEl>
                                          </p:spTgt>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10">
                                            <p:txEl>
                                              <p:pRg st="0" end="0"/>
                                            </p:txEl>
                                          </p:spTgt>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10">
                                            <p:txEl>
                                              <p:pRg st="0" end="0"/>
                                            </p:txEl>
                                          </p:spTgt>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10">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8" presetClass="entr" presetSubtype="0" accel="50000" fill="hold" nodeType="clickEffect">
                                  <p:stCondLst>
                                    <p:cond delay="0"/>
                                  </p:stCondLst>
                                  <p:childTnLst>
                                    <p:set>
                                      <p:cBhvr>
                                        <p:cTn id="23" dur="1" fill="hold">
                                          <p:stCondLst>
                                            <p:cond delay="0"/>
                                          </p:stCondLst>
                                        </p:cTn>
                                        <p:tgtEl>
                                          <p:spTgt spid="2050"/>
                                        </p:tgtEl>
                                        <p:attrNameLst>
                                          <p:attrName>style.visibility</p:attrName>
                                        </p:attrNameLst>
                                      </p:cBhvr>
                                      <p:to>
                                        <p:strVal val="visible"/>
                                      </p:to>
                                    </p:set>
                                    <p:anim calcmode="lin" valueType="num">
                                      <p:cBhvr>
                                        <p:cTn id="24" dur="1000" fill="hold"/>
                                        <p:tgtEl>
                                          <p:spTgt spid="2050"/>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5" dur="1000" fill="hold"/>
                                        <p:tgtEl>
                                          <p:spTgt spid="2050"/>
                                        </p:tgtEl>
                                        <p:attrNameLst>
                                          <p:attrName>ppt_x</p:attrName>
                                        </p:attrNameLst>
                                      </p:cBhvr>
                                      <p:tavLst>
                                        <p:tav tm="0">
                                          <p:val>
                                            <p:fltVal val="-1"/>
                                          </p:val>
                                        </p:tav>
                                        <p:tav tm="50000">
                                          <p:val>
                                            <p:fltVal val="0.95"/>
                                          </p:val>
                                        </p:tav>
                                        <p:tav tm="100000">
                                          <p:val>
                                            <p:strVal val="#ppt_x"/>
                                          </p:val>
                                        </p:tav>
                                      </p:tavLst>
                                    </p:anim>
                                    <p:anim calcmode="lin" valueType="num">
                                      <p:cBhvr>
                                        <p:cTn id="26" dur="1000" fill="hold"/>
                                        <p:tgtEl>
                                          <p:spTgt spid="2050"/>
                                        </p:tgtEl>
                                        <p:attrNameLst>
                                          <p:attrName>ppt_y</p:attrName>
                                        </p:attrNameLst>
                                      </p:cBhvr>
                                      <p:tavLst>
                                        <p:tav tm="0">
                                          <p:val>
                                            <p:strVal val="#ppt_y"/>
                                          </p:val>
                                        </p:tav>
                                        <p:tav tm="100000">
                                          <p:val>
                                            <p:strVal val="#ppt_y"/>
                                          </p:val>
                                        </p:tav>
                                      </p:tavLst>
                                    </p:anim>
                                    <p:animEffect transition="in" filter="fade">
                                      <p:cBhvr>
                                        <p:cTn id="27" dur="1000"/>
                                        <p:tgtEl>
                                          <p:spTgt spid="205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049"/>
                                        </p:tgtEl>
                                        <p:attrNameLst>
                                          <p:attrName>style.visibility</p:attrName>
                                        </p:attrNameLst>
                                      </p:cBhvr>
                                      <p:to>
                                        <p:strVal val="visible"/>
                                      </p:to>
                                    </p:set>
                                    <p:animEffect transition="in" filter="blinds(horizontal)">
                                      <p:cBhvr>
                                        <p:cTn id="32" dur="500"/>
                                        <p:tgtEl>
                                          <p:spTgt spid="2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844824"/>
            <a:ext cx="4248472" cy="4392488"/>
          </a:xfrm>
        </p:spPr>
        <p:txBody>
          <a:bodyPr>
            <a:normAutofit fontScale="70000" lnSpcReduction="20000"/>
          </a:bodyPr>
          <a:lstStyle/>
          <a:p>
            <a:r>
              <a:rPr lang="es-ES" b="1" dirty="0" smtClean="0">
                <a:latin typeface="Arial" pitchFamily="34" charset="0"/>
                <a:cs typeface="Arial" pitchFamily="34" charset="0"/>
              </a:rPr>
              <a:t>La Política Agrícola Común (PAC) fue instaurada en 1962 para responder en aquel momento a las preocupaciones más urgentes de una Comunidad que apenas producía el 80% de su consumo total.</a:t>
            </a:r>
          </a:p>
          <a:p>
            <a:r>
              <a:rPr lang="es-ES" b="1" dirty="0" smtClean="0">
                <a:latin typeface="Arial" pitchFamily="34" charset="0"/>
                <a:cs typeface="Arial" pitchFamily="34" charset="0"/>
              </a:rPr>
              <a:t>Su objetivo era desarrollar la producción para reducir la dependencia alimentaria y compensar las importaciones a las que Europa debía recurrir en otros ámbitos como energía, materias primas, etc.</a:t>
            </a:r>
          </a:p>
          <a:p>
            <a:r>
              <a:rPr lang="es-ES" b="1" dirty="0" smtClean="0">
                <a:latin typeface="Arial" pitchFamily="34" charset="0"/>
                <a:cs typeface="Arial" pitchFamily="34" charset="0"/>
              </a:rPr>
              <a:t>Hoy en día la PAC es la principal política común de la Unión Europea.</a:t>
            </a:r>
          </a:p>
          <a:p>
            <a:endParaRPr lang="es-ES" b="1" dirty="0">
              <a:latin typeface="Arial" pitchFamily="34" charset="0"/>
              <a:cs typeface="Arial" pitchFamily="34" charset="0"/>
            </a:endParaRPr>
          </a:p>
        </p:txBody>
      </p:sp>
      <p:pic>
        <p:nvPicPr>
          <p:cNvPr id="17410" name="Picture 2" descr="http://www.ecoticias.com/userfiles/extra/thumbs/306_ABXL_cultivos.jpg"/>
          <p:cNvPicPr>
            <a:picLocks noChangeAspect="1" noChangeArrowheads="1"/>
          </p:cNvPicPr>
          <p:nvPr/>
        </p:nvPicPr>
        <p:blipFill>
          <a:blip r:embed="rId2" cstate="print"/>
          <a:srcRect/>
          <a:stretch>
            <a:fillRect/>
          </a:stretch>
        </p:blipFill>
        <p:spPr bwMode="auto">
          <a:xfrm>
            <a:off x="4786314" y="2285992"/>
            <a:ext cx="3714776" cy="2780013"/>
          </a:xfrm>
          <a:prstGeom prst="rect">
            <a:avLst/>
          </a:prstGeom>
          <a:noFill/>
        </p:spPr>
      </p:pic>
      <p:sp>
        <p:nvSpPr>
          <p:cNvPr id="5" name="1 Título"/>
          <p:cNvSpPr>
            <a:spLocks noGrp="1"/>
          </p:cNvSpPr>
          <p:nvPr>
            <p:ph type="title"/>
          </p:nvPr>
        </p:nvSpPr>
        <p:spPr>
          <a:xfrm>
            <a:off x="428596" y="571480"/>
            <a:ext cx="8229600" cy="1143000"/>
          </a:xfrm>
        </p:spPr>
        <p:txBody>
          <a:bodyPr vert="horz" lIns="0" tIns="45720" rIns="0" bIns="0" anchor="b">
            <a:normAutofit/>
          </a:bodyPr>
          <a:lstStyle/>
          <a:p>
            <a:pPr algn="ctr"/>
            <a:r>
              <a:rPr lang="es-ES" b="1" dirty="0" smtClean="0">
                <a:latin typeface="Bradley Hand ITC" pitchFamily="66" charset="0"/>
              </a:rPr>
              <a:t>PAC (Política Agraria Común)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5" presetClass="entr" presetSubtype="0" fill="hold" nodeType="clickEffect">
                                  <p:stCondLst>
                                    <p:cond delay="0"/>
                                  </p:stCondLst>
                                  <p:childTnLst>
                                    <p:set>
                                      <p:cBhvr>
                                        <p:cTn id="37" dur="1" fill="hold">
                                          <p:stCondLst>
                                            <p:cond delay="0"/>
                                          </p:stCondLst>
                                        </p:cTn>
                                        <p:tgtEl>
                                          <p:spTgt spid="17410"/>
                                        </p:tgtEl>
                                        <p:attrNameLst>
                                          <p:attrName>style.visibility</p:attrName>
                                        </p:attrNameLst>
                                      </p:cBhvr>
                                      <p:to>
                                        <p:strVal val="visible"/>
                                      </p:to>
                                    </p:set>
                                    <p:anim calcmode="lin" valueType="num">
                                      <p:cBhvr>
                                        <p:cTn id="38" dur="500" decel="50000" fill="hold">
                                          <p:stCondLst>
                                            <p:cond delay="0"/>
                                          </p:stCondLst>
                                        </p:cTn>
                                        <p:tgtEl>
                                          <p:spTgt spid="17410"/>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17410"/>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17410"/>
                                        </p:tgtEl>
                                        <p:attrNameLst>
                                          <p:attrName>ppt_w</p:attrName>
                                        </p:attrNameLst>
                                      </p:cBhvr>
                                      <p:tavLst>
                                        <p:tav tm="0">
                                          <p:val>
                                            <p:strVal val="#ppt_w*.05"/>
                                          </p:val>
                                        </p:tav>
                                        <p:tav tm="100000">
                                          <p:val>
                                            <p:strVal val="#ppt_w"/>
                                          </p:val>
                                        </p:tav>
                                      </p:tavLst>
                                    </p:anim>
                                    <p:anim calcmode="lin" valueType="num">
                                      <p:cBhvr>
                                        <p:cTn id="41" dur="1000" fill="hold"/>
                                        <p:tgtEl>
                                          <p:spTgt spid="17410"/>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17410"/>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17410"/>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17410"/>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683568" y="692696"/>
            <a:ext cx="8686800" cy="1284752"/>
          </a:xfrm>
        </p:spPr>
        <p:txBody>
          <a:bodyPr>
            <a:normAutofit fontScale="90000"/>
          </a:bodyPr>
          <a:lstStyle/>
          <a:p>
            <a:pPr lvl="0"/>
            <a:r>
              <a:rPr lang="de-DE" sz="2700" b="1" u="sng" dirty="0" smtClean="0">
                <a:solidFill>
                  <a:schemeClr val="tx1"/>
                </a:solidFill>
                <a:latin typeface="Arial" pitchFamily="34" charset="0"/>
                <a:ea typeface="+mn-ea"/>
                <a:cs typeface="Arial" pitchFamily="34" charset="0"/>
              </a:rPr>
              <a:t>CARACTERÍSTICAS DE LA AGRICULTURA EUROPEA.</a:t>
            </a:r>
            <a:r>
              <a:rPr lang="es-ES" b="1" dirty="0" smtClean="0">
                <a:latin typeface="Arial" pitchFamily="34" charset="0"/>
                <a:cs typeface="Arial" pitchFamily="34" charset="0"/>
              </a:rPr>
              <a:t/>
            </a:r>
            <a:br>
              <a:rPr lang="es-ES" b="1" dirty="0" smtClean="0">
                <a:latin typeface="Arial" pitchFamily="34" charset="0"/>
                <a:cs typeface="Arial" pitchFamily="34" charset="0"/>
              </a:rPr>
            </a:br>
            <a:endParaRPr lang="es-ES" dirty="0"/>
          </a:p>
        </p:txBody>
      </p:sp>
      <p:sp>
        <p:nvSpPr>
          <p:cNvPr id="3" name="2 Marcador de contenido"/>
          <p:cNvSpPr>
            <a:spLocks noGrp="1"/>
          </p:cNvSpPr>
          <p:nvPr>
            <p:ph idx="4294967295"/>
          </p:nvPr>
        </p:nvSpPr>
        <p:spPr>
          <a:xfrm>
            <a:off x="323528" y="1556792"/>
            <a:ext cx="4464496" cy="3456384"/>
          </a:xfrm>
        </p:spPr>
        <p:txBody>
          <a:bodyPr>
            <a:normAutofit fontScale="92500" lnSpcReduction="20000"/>
          </a:bodyPr>
          <a:lstStyle/>
          <a:p>
            <a:pPr lvl="1"/>
            <a:r>
              <a:rPr lang="de-DE" sz="2100" b="1" dirty="0" smtClean="0">
                <a:latin typeface="Arial" pitchFamily="34" charset="0"/>
                <a:cs typeface="Arial" pitchFamily="34" charset="0"/>
              </a:rPr>
              <a:t>La agricultura y la silvicultura cubren la inmensa mayoría de nuestro territorio y desempeñan un papel fundamental a la hora de determinar la salud de las economías rurales.</a:t>
            </a:r>
          </a:p>
          <a:p>
            <a:pPr lvl="1"/>
            <a:r>
              <a:rPr lang="de-DE" sz="2100" b="1" dirty="0" smtClean="0">
                <a:latin typeface="Arial" pitchFamily="34" charset="0"/>
                <a:cs typeface="Arial" pitchFamily="34" charset="0"/>
              </a:rPr>
              <a:t>Además supone una contribución muy valiosa para la economía sostenible del ámbito rústico.</a:t>
            </a:r>
          </a:p>
          <a:p>
            <a:pPr lvl="1"/>
            <a:r>
              <a:rPr lang="de-DE" sz="1900" b="1" dirty="0" smtClean="0">
                <a:latin typeface="Arial" pitchFamily="34" charset="0"/>
                <a:cs typeface="Arial" pitchFamily="34" charset="0"/>
              </a:rPr>
              <a:t>L</a:t>
            </a:r>
            <a:r>
              <a:rPr lang="de-DE" sz="2100" b="1" dirty="0" smtClean="0">
                <a:latin typeface="Arial" pitchFamily="34" charset="0"/>
                <a:cs typeface="Arial" pitchFamily="34" charset="0"/>
              </a:rPr>
              <a:t>a agricultura europea puede describirse como una actividad con múltiples funciones.</a:t>
            </a:r>
          </a:p>
          <a:p>
            <a:pPr lvl="1"/>
            <a:endParaRPr lang="es-ES" b="1" dirty="0">
              <a:latin typeface="Arial" pitchFamily="34" charset="0"/>
              <a:cs typeface="Arial"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5076056" y="1988840"/>
            <a:ext cx="3537507" cy="284338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heckerboard(across)">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blinds(horizontal)">
                                      <p:cBhvr>
                                        <p:cTn id="18"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124744"/>
            <a:ext cx="4392488" cy="5400600"/>
          </a:xfrm>
        </p:spPr>
        <p:txBody>
          <a:bodyPr>
            <a:normAutofit fontScale="70000" lnSpcReduction="20000"/>
          </a:bodyPr>
          <a:lstStyle/>
          <a:p>
            <a:pPr lvl="0"/>
            <a:r>
              <a:rPr lang="de-DE" sz="3700" b="1" u="sng" dirty="0" smtClean="0">
                <a:latin typeface="Arial" pitchFamily="34" charset="0"/>
                <a:cs typeface="Arial" pitchFamily="34" charset="0"/>
              </a:rPr>
              <a:t>FUNCIONES:</a:t>
            </a:r>
          </a:p>
          <a:p>
            <a:pPr lvl="1"/>
            <a:r>
              <a:rPr lang="de-DE" b="1" dirty="0" smtClean="0">
                <a:latin typeface="Arial" pitchFamily="34" charset="0"/>
                <a:cs typeface="Arial" pitchFamily="34" charset="0"/>
              </a:rPr>
              <a:t>Europa es al mismo tiempo uno de los principales exportadores y el mayor importador mundial de alimentos, principalmente procedentes de países en desarrollo. </a:t>
            </a:r>
            <a:endParaRPr lang="es-ES" b="1" dirty="0" smtClean="0">
              <a:latin typeface="Arial" pitchFamily="34" charset="0"/>
              <a:cs typeface="Arial" pitchFamily="34" charset="0"/>
            </a:endParaRPr>
          </a:p>
          <a:p>
            <a:pPr lvl="1"/>
            <a:r>
              <a:rPr lang="de-DE" b="1" dirty="0" smtClean="0">
                <a:latin typeface="Arial" pitchFamily="34" charset="0"/>
                <a:cs typeface="Arial" pitchFamily="34" charset="0"/>
              </a:rPr>
              <a:t>El sector agrícola europeo utiliza métodos de producción seguros, limpios y no nocivos para el medio ambiente y suministra productos de calidad que responden a la demanda de los consumidores. </a:t>
            </a:r>
            <a:endParaRPr lang="es-ES" b="1" dirty="0" smtClean="0">
              <a:latin typeface="Arial" pitchFamily="34" charset="0"/>
              <a:cs typeface="Arial" pitchFamily="34" charset="0"/>
            </a:endParaRPr>
          </a:p>
          <a:p>
            <a:pPr lvl="1"/>
            <a:r>
              <a:rPr lang="de-DE" b="1" dirty="0" smtClean="0">
                <a:latin typeface="Arial" pitchFamily="34" charset="0"/>
                <a:cs typeface="Arial" pitchFamily="34" charset="0"/>
              </a:rPr>
              <a:t>El sector agrícola de la UE es beneficioso para las comunidades rurales. Su función no se limita a producir alimentos sino que también garantiza la supervivencia del campo como lugar para vivir, trabajar y visitar. </a:t>
            </a:r>
            <a:endParaRPr lang="es-ES" b="1" dirty="0" smtClean="0">
              <a:latin typeface="Arial" pitchFamily="34" charset="0"/>
              <a:cs typeface="Arial" pitchFamily="34" charset="0"/>
            </a:endParaRPr>
          </a:p>
          <a:p>
            <a:endParaRPr lang="es-ES" b="1" dirty="0" smtClean="0">
              <a:latin typeface="Arial" pitchFamily="34" charset="0"/>
              <a:cs typeface="Arial" pitchFamily="34" charset="0"/>
            </a:endParaRPr>
          </a:p>
          <a:p>
            <a:endParaRPr lang="es-ES" b="1" dirty="0">
              <a:latin typeface="Arial" pitchFamily="34" charset="0"/>
              <a:cs typeface="Arial" pitchFamily="34" charset="0"/>
            </a:endParaRPr>
          </a:p>
        </p:txBody>
      </p:sp>
      <p:pic>
        <p:nvPicPr>
          <p:cNvPr id="16385" name="Picture 1"/>
          <p:cNvPicPr>
            <a:picLocks noChangeAspect="1" noChangeArrowheads="1"/>
          </p:cNvPicPr>
          <p:nvPr/>
        </p:nvPicPr>
        <p:blipFill>
          <a:blip r:embed="rId2" cstate="print"/>
          <a:srcRect/>
          <a:stretch>
            <a:fillRect/>
          </a:stretch>
        </p:blipFill>
        <p:spPr bwMode="auto">
          <a:xfrm>
            <a:off x="4499992" y="1484784"/>
            <a:ext cx="4316867" cy="415498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nodeType="clickEffect">
                                  <p:stCondLst>
                                    <p:cond delay="0"/>
                                  </p:stCondLst>
                                  <p:childTnLst>
                                    <p:set>
                                      <p:cBhvr>
                                        <p:cTn id="20" dur="1" fill="hold">
                                          <p:stCondLst>
                                            <p:cond delay="0"/>
                                          </p:stCondLst>
                                        </p:cTn>
                                        <p:tgtEl>
                                          <p:spTgt spid="16385"/>
                                        </p:tgtEl>
                                        <p:attrNameLst>
                                          <p:attrName>style.visibility</p:attrName>
                                        </p:attrNameLst>
                                      </p:cBhvr>
                                      <p:to>
                                        <p:strVal val="visible"/>
                                      </p:to>
                                    </p:set>
                                    <p:animEffect transition="in" filter="diamond(in)">
                                      <p:cBhvr>
                                        <p:cTn id="21" dur="2000"/>
                                        <p:tgtEl>
                                          <p:spTgt spid="16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412776"/>
            <a:ext cx="4536504" cy="4248472"/>
          </a:xfrm>
        </p:spPr>
        <p:txBody>
          <a:bodyPr>
            <a:normAutofit fontScale="92500"/>
          </a:bodyPr>
          <a:lstStyle/>
          <a:p>
            <a:r>
              <a:rPr lang="es-ES" sz="3000" b="1" u="sng" dirty="0" smtClean="0">
                <a:latin typeface="Arial" pitchFamily="34" charset="0"/>
                <a:cs typeface="Arial" pitchFamily="34" charset="0"/>
              </a:rPr>
              <a:t>OBJETIVOS:</a:t>
            </a:r>
          </a:p>
          <a:p>
            <a:pPr lvl="1"/>
            <a:r>
              <a:rPr lang="es-ES" sz="2200" b="1" dirty="0" smtClean="0">
                <a:latin typeface="Arial" pitchFamily="34" charset="0"/>
                <a:cs typeface="Arial" pitchFamily="34" charset="0"/>
              </a:rPr>
              <a:t>Aumentar la productividad agraria. </a:t>
            </a:r>
          </a:p>
          <a:p>
            <a:pPr lvl="1"/>
            <a:r>
              <a:rPr lang="es-ES" sz="2200" b="1" dirty="0" smtClean="0">
                <a:latin typeface="Arial" pitchFamily="34" charset="0"/>
                <a:cs typeface="Arial" pitchFamily="34" charset="0"/>
              </a:rPr>
              <a:t>Garantizar el abastecimiento alimentario.</a:t>
            </a:r>
          </a:p>
          <a:p>
            <a:pPr lvl="1"/>
            <a:r>
              <a:rPr lang="es-ES" sz="2200" b="1" dirty="0" smtClean="0">
                <a:latin typeface="Arial" pitchFamily="34" charset="0"/>
                <a:cs typeface="Arial" pitchFamily="34" charset="0"/>
              </a:rPr>
              <a:t>Asegurar una renta equilibrada a los agricultores.</a:t>
            </a:r>
          </a:p>
          <a:p>
            <a:pPr lvl="1"/>
            <a:r>
              <a:rPr lang="es-ES" sz="2200" b="1" dirty="0" smtClean="0">
                <a:latin typeface="Arial" pitchFamily="34" charset="0"/>
                <a:cs typeface="Arial" pitchFamily="34" charset="0"/>
              </a:rPr>
              <a:t>Estabilizar los mercados agrarios.</a:t>
            </a:r>
          </a:p>
          <a:p>
            <a:pPr lvl="1"/>
            <a:r>
              <a:rPr lang="es-ES" sz="2200" b="1" dirty="0" smtClean="0">
                <a:latin typeface="Arial" pitchFamily="34" charset="0"/>
                <a:cs typeface="Arial" pitchFamily="34" charset="0"/>
              </a:rPr>
              <a:t>Asegurar el suministro a los consumidores a precios razonables.</a:t>
            </a:r>
            <a:endParaRPr lang="es-ES" sz="2200" b="1" dirty="0">
              <a:latin typeface="Arial" pitchFamily="34" charset="0"/>
              <a:cs typeface="Arial" pitchFamily="34" charset="0"/>
            </a:endParaRPr>
          </a:p>
        </p:txBody>
      </p:sp>
      <p:pic>
        <p:nvPicPr>
          <p:cNvPr id="1025" name="Picture 1"/>
          <p:cNvPicPr>
            <a:picLocks noChangeAspect="1" noChangeArrowheads="1"/>
          </p:cNvPicPr>
          <p:nvPr/>
        </p:nvPicPr>
        <p:blipFill>
          <a:blip r:embed="rId2" cstate="print"/>
          <a:srcRect/>
          <a:stretch>
            <a:fillRect/>
          </a:stretch>
        </p:blipFill>
        <p:spPr bwMode="auto">
          <a:xfrm>
            <a:off x="5148064" y="1196752"/>
            <a:ext cx="3521486" cy="2160240"/>
          </a:xfrm>
          <a:prstGeom prst="rect">
            <a:avLst/>
          </a:prstGeom>
          <a:noFill/>
          <a:ln w="9525">
            <a:noFill/>
            <a:miter lim="800000"/>
            <a:headEnd/>
            <a:tailEnd/>
          </a:ln>
        </p:spPr>
      </p:pic>
      <p:pic>
        <p:nvPicPr>
          <p:cNvPr id="4" name="Picture 1"/>
          <p:cNvPicPr>
            <a:picLocks noChangeAspect="1" noChangeArrowheads="1"/>
          </p:cNvPicPr>
          <p:nvPr/>
        </p:nvPicPr>
        <p:blipFill>
          <a:blip r:embed="rId3" cstate="print"/>
          <a:srcRect/>
          <a:stretch>
            <a:fillRect/>
          </a:stretch>
        </p:blipFill>
        <p:spPr bwMode="auto">
          <a:xfrm>
            <a:off x="5148064" y="3861048"/>
            <a:ext cx="3526532" cy="238559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0" dur="1000"/>
                                        <p:tgtEl>
                                          <p:spTgt spid="3">
                                            <p:txEl>
                                              <p:pRg st="0" end="0"/>
                                            </p:txEl>
                                          </p:spTgt>
                                        </p:tgtEl>
                                      </p:cBhvr>
                                    </p:animEffect>
                                  </p:childTnLst>
                                </p:cTn>
                              </p:par>
                              <p:par>
                                <p:cTn id="11" presetID="48" presetClass="entr" presetSubtype="0" accel="5000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16" dur="1000"/>
                                        <p:tgtEl>
                                          <p:spTgt spid="3">
                                            <p:txEl>
                                              <p:pRg st="1" end="1"/>
                                            </p:txEl>
                                          </p:spTgt>
                                        </p:tgtEl>
                                      </p:cBhvr>
                                    </p:animEffect>
                                  </p:childTnLst>
                                </p:cTn>
                              </p:par>
                              <p:par>
                                <p:cTn id="17" presetID="48" presetClass="entr" presetSubtype="0" accel="5000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1000" fill="hold"/>
                                        <p:tgtEl>
                                          <p:spTgt spid="3">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2" dur="1000"/>
                                        <p:tgtEl>
                                          <p:spTgt spid="3">
                                            <p:txEl>
                                              <p:pRg st="2" end="2"/>
                                            </p:txEl>
                                          </p:spTgt>
                                        </p:tgtEl>
                                      </p:cBhvr>
                                    </p:animEffect>
                                  </p:childTnLst>
                                </p:cTn>
                              </p:par>
                              <p:par>
                                <p:cTn id="23" presetID="48" presetClass="entr" presetSubtype="0" accel="5000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6" dur="1000" fill="hold"/>
                                        <p:tgtEl>
                                          <p:spTgt spid="3">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28" dur="1000"/>
                                        <p:tgtEl>
                                          <p:spTgt spid="3">
                                            <p:txEl>
                                              <p:pRg st="3" end="3"/>
                                            </p:txEl>
                                          </p:spTgt>
                                        </p:tgtEl>
                                      </p:cBhvr>
                                    </p:animEffect>
                                  </p:childTnLst>
                                </p:cTn>
                              </p:par>
                              <p:par>
                                <p:cTn id="29" presetID="48" presetClass="entr" presetSubtype="0" accel="5000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2" dur="1000" fill="hold"/>
                                        <p:tgtEl>
                                          <p:spTgt spid="3">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34" dur="1000"/>
                                        <p:tgtEl>
                                          <p:spTgt spid="3">
                                            <p:txEl>
                                              <p:pRg st="4" end="4"/>
                                            </p:txEl>
                                          </p:spTgt>
                                        </p:tgtEl>
                                      </p:cBhvr>
                                    </p:animEffect>
                                  </p:childTnLst>
                                </p:cTn>
                              </p:par>
                              <p:par>
                                <p:cTn id="35" presetID="48" presetClass="entr" presetSubtype="0" accel="50000" fill="hold" grpId="0"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1000" fill="hold"/>
                                        <p:tgtEl>
                                          <p:spTgt spid="3">
                                            <p:txEl>
                                              <p:pRg st="5" end="5"/>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8" dur="1000" fill="hold"/>
                                        <p:tgtEl>
                                          <p:spTgt spid="3">
                                            <p:txEl>
                                              <p:pRg st="5" end="5"/>
                                            </p:txEl>
                                          </p:spTgt>
                                        </p:tgtEl>
                                        <p:attrNameLst>
                                          <p:attrName>ppt_x</p:attrName>
                                        </p:attrNameLst>
                                      </p:cBhvr>
                                      <p:tavLst>
                                        <p:tav tm="0">
                                          <p:val>
                                            <p:fltVal val="-1"/>
                                          </p:val>
                                        </p:tav>
                                        <p:tav tm="50000">
                                          <p:val>
                                            <p:fltVal val="0.95"/>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40" dur="1000"/>
                                        <p:tgtEl>
                                          <p:spTgt spid="3">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1" nodeType="clickEffect">
                                  <p:stCondLst>
                                    <p:cond delay="0"/>
                                  </p:stCondLst>
                                  <p:childTnLst>
                                    <p:set>
                                      <p:cBhvr>
                                        <p:cTn id="44" dur="1" fill="hold">
                                          <p:stCondLst>
                                            <p:cond delay="0"/>
                                          </p:stCondLst>
                                        </p:cTn>
                                        <p:tgtEl>
                                          <p:spTgt spid="3">
                                            <p:txEl>
                                              <p:pRg st="0" end="0"/>
                                            </p:txEl>
                                          </p:spTgt>
                                        </p:tgtEl>
                                        <p:attrNameLst>
                                          <p:attrName>style.visibility</p:attrName>
                                        </p:attrNameLst>
                                      </p:cBhvr>
                                      <p:to>
                                        <p:strVal val="visible"/>
                                      </p:to>
                                    </p:set>
                                    <p:animEffect transition="in" filter="box(in)">
                                      <p:cBhvr>
                                        <p:cTn id="45" dur="500"/>
                                        <p:tgtEl>
                                          <p:spTgt spid="3">
                                            <p:txEl>
                                              <p:pRg st="0" end="0"/>
                                            </p:txEl>
                                          </p:spTgt>
                                        </p:tgtEl>
                                      </p:cBhvr>
                                    </p:animEffect>
                                  </p:childTnLst>
                                </p:cTn>
                              </p:par>
                              <p:par>
                                <p:cTn id="46" presetID="4" presetClass="entr" presetSubtype="16" fill="hold" grpId="1" nodeType="withEffect">
                                  <p:stCondLst>
                                    <p:cond delay="0"/>
                                  </p:stCondLst>
                                  <p:childTnLst>
                                    <p:set>
                                      <p:cBhvr>
                                        <p:cTn id="47" dur="1" fill="hold">
                                          <p:stCondLst>
                                            <p:cond delay="0"/>
                                          </p:stCondLst>
                                        </p:cTn>
                                        <p:tgtEl>
                                          <p:spTgt spid="3">
                                            <p:txEl>
                                              <p:pRg st="1" end="1"/>
                                            </p:txEl>
                                          </p:spTgt>
                                        </p:tgtEl>
                                        <p:attrNameLst>
                                          <p:attrName>style.visibility</p:attrName>
                                        </p:attrNameLst>
                                      </p:cBhvr>
                                      <p:to>
                                        <p:strVal val="visible"/>
                                      </p:to>
                                    </p:set>
                                    <p:animEffect transition="in" filter="box(in)">
                                      <p:cBhvr>
                                        <p:cTn id="48" dur="500"/>
                                        <p:tgtEl>
                                          <p:spTgt spid="3">
                                            <p:txEl>
                                              <p:pRg st="1" end="1"/>
                                            </p:txEl>
                                          </p:spTgt>
                                        </p:tgtEl>
                                      </p:cBhvr>
                                    </p:animEffect>
                                  </p:childTnLst>
                                </p:cTn>
                              </p:par>
                              <p:par>
                                <p:cTn id="49" presetID="4" presetClass="entr" presetSubtype="16" fill="hold" grpId="1" nodeType="with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animEffect transition="in" filter="box(in)">
                                      <p:cBhvr>
                                        <p:cTn id="51" dur="500"/>
                                        <p:tgtEl>
                                          <p:spTgt spid="3">
                                            <p:txEl>
                                              <p:pRg st="2" end="2"/>
                                            </p:txEl>
                                          </p:spTgt>
                                        </p:tgtEl>
                                      </p:cBhvr>
                                    </p:animEffect>
                                  </p:childTnLst>
                                </p:cTn>
                              </p:par>
                              <p:par>
                                <p:cTn id="52" presetID="4" presetClass="entr" presetSubtype="16" fill="hold" grpId="1" nodeType="withEffect">
                                  <p:stCondLst>
                                    <p:cond delay="0"/>
                                  </p:stCondLst>
                                  <p:childTnLst>
                                    <p:set>
                                      <p:cBhvr>
                                        <p:cTn id="53" dur="1" fill="hold">
                                          <p:stCondLst>
                                            <p:cond delay="0"/>
                                          </p:stCondLst>
                                        </p:cTn>
                                        <p:tgtEl>
                                          <p:spTgt spid="3">
                                            <p:txEl>
                                              <p:pRg st="3" end="3"/>
                                            </p:txEl>
                                          </p:spTgt>
                                        </p:tgtEl>
                                        <p:attrNameLst>
                                          <p:attrName>style.visibility</p:attrName>
                                        </p:attrNameLst>
                                      </p:cBhvr>
                                      <p:to>
                                        <p:strVal val="visible"/>
                                      </p:to>
                                    </p:set>
                                    <p:animEffect transition="in" filter="box(in)">
                                      <p:cBhvr>
                                        <p:cTn id="54" dur="500"/>
                                        <p:tgtEl>
                                          <p:spTgt spid="3">
                                            <p:txEl>
                                              <p:pRg st="3" end="3"/>
                                            </p:txEl>
                                          </p:spTgt>
                                        </p:tgtEl>
                                      </p:cBhvr>
                                    </p:animEffect>
                                  </p:childTnLst>
                                </p:cTn>
                              </p:par>
                              <p:par>
                                <p:cTn id="55" presetID="4" presetClass="entr" presetSubtype="16" fill="hold" grpId="1" nodeType="with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Effect transition="in" filter="box(in)">
                                      <p:cBhvr>
                                        <p:cTn id="57" dur="500"/>
                                        <p:tgtEl>
                                          <p:spTgt spid="3">
                                            <p:txEl>
                                              <p:pRg st="4" end="4"/>
                                            </p:txEl>
                                          </p:spTgt>
                                        </p:tgtEl>
                                      </p:cBhvr>
                                    </p:animEffect>
                                  </p:childTnLst>
                                </p:cTn>
                              </p:par>
                              <p:par>
                                <p:cTn id="58" presetID="4" presetClass="entr" presetSubtype="16" fill="hold" grpId="1" nodeType="withEffect">
                                  <p:stCondLst>
                                    <p:cond delay="0"/>
                                  </p:stCondLst>
                                  <p:childTnLst>
                                    <p:set>
                                      <p:cBhvr>
                                        <p:cTn id="59" dur="1" fill="hold">
                                          <p:stCondLst>
                                            <p:cond delay="0"/>
                                          </p:stCondLst>
                                        </p:cTn>
                                        <p:tgtEl>
                                          <p:spTgt spid="3">
                                            <p:txEl>
                                              <p:pRg st="5" end="5"/>
                                            </p:txEl>
                                          </p:spTgt>
                                        </p:tgtEl>
                                        <p:attrNameLst>
                                          <p:attrName>style.visibility</p:attrName>
                                        </p:attrNameLst>
                                      </p:cBhvr>
                                      <p:to>
                                        <p:strVal val="visible"/>
                                      </p:to>
                                    </p:set>
                                    <p:animEffect transition="in" filter="box(in)">
                                      <p:cBhvr>
                                        <p:cTn id="60" dur="500"/>
                                        <p:tgtEl>
                                          <p:spTgt spid="3">
                                            <p:txEl>
                                              <p:pRg st="5" end="5"/>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1025"/>
                                        </p:tgtEl>
                                        <p:attrNameLst>
                                          <p:attrName>style.visibility</p:attrName>
                                        </p:attrNameLst>
                                      </p:cBhvr>
                                      <p:to>
                                        <p:strVal val="visible"/>
                                      </p:to>
                                    </p:set>
                                    <p:animEffect transition="in" filter="blinds(horizontal)">
                                      <p:cBhvr>
                                        <p:cTn id="65" dur="500"/>
                                        <p:tgtEl>
                                          <p:spTgt spid="1025"/>
                                        </p:tgtEl>
                                      </p:cBhvr>
                                    </p:animEffect>
                                  </p:childTnLst>
                                </p:cTn>
                              </p:par>
                            </p:childTnLst>
                          </p:cTn>
                        </p:par>
                      </p:childTnLst>
                    </p:cTn>
                  </p:par>
                  <p:par>
                    <p:cTn id="66" fill="hold">
                      <p:stCondLst>
                        <p:cond delay="indefinite"/>
                      </p:stCondLst>
                      <p:childTnLst>
                        <p:par>
                          <p:cTn id="67" fill="hold">
                            <p:stCondLst>
                              <p:cond delay="0"/>
                            </p:stCondLst>
                            <p:childTnLst>
                              <p:par>
                                <p:cTn id="68" presetID="5" presetClass="entr" presetSubtype="10" fill="hold" nodeType="click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checkerboard(across)">
                                      <p:cBhvr>
                                        <p:cTn id="7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83568" y="1124744"/>
            <a:ext cx="7632848" cy="2736304"/>
          </a:xfrm>
        </p:spPr>
        <p:txBody>
          <a:bodyPr>
            <a:normAutofit fontScale="85000" lnSpcReduction="20000"/>
          </a:bodyPr>
          <a:lstStyle/>
          <a:p>
            <a:r>
              <a:rPr lang="es-ES" b="1" u="sng" dirty="0" smtClean="0">
                <a:latin typeface="Arial" pitchFamily="34" charset="0"/>
                <a:cs typeface="Arial" pitchFamily="34" charset="0"/>
              </a:rPr>
              <a:t>Estos objetivos se pueden agrupar en tres categorías:</a:t>
            </a:r>
          </a:p>
          <a:p>
            <a:pPr lvl="1"/>
            <a:r>
              <a:rPr lang="es-ES" b="1" i="1" dirty="0" smtClean="0">
                <a:solidFill>
                  <a:schemeClr val="accent6"/>
                </a:solidFill>
                <a:latin typeface="Arial" pitchFamily="34" charset="0"/>
                <a:cs typeface="Arial" pitchFamily="34" charset="0"/>
              </a:rPr>
              <a:t>De carácter social</a:t>
            </a:r>
            <a:r>
              <a:rPr lang="es-ES" b="1" dirty="0" smtClean="0">
                <a:solidFill>
                  <a:schemeClr val="accent6"/>
                </a:solidFill>
                <a:latin typeface="Arial" pitchFamily="34" charset="0"/>
                <a:cs typeface="Arial" pitchFamily="34" charset="0"/>
              </a:rPr>
              <a:t>, </a:t>
            </a:r>
            <a:r>
              <a:rPr lang="es-ES" b="1" dirty="0" smtClean="0">
                <a:latin typeface="Arial" pitchFamily="34" charset="0"/>
                <a:cs typeface="Arial" pitchFamily="34" charset="0"/>
              </a:rPr>
              <a:t>tendentes a garantizar un nivel de vida equitativo a los agricultores, así como suministros a precios razonables para los consumidores.</a:t>
            </a:r>
          </a:p>
          <a:p>
            <a:pPr lvl="1"/>
            <a:r>
              <a:rPr lang="es-ES" b="1" i="1" dirty="0" smtClean="0">
                <a:solidFill>
                  <a:schemeClr val="accent6"/>
                </a:solidFill>
                <a:latin typeface="Arial" pitchFamily="34" charset="0"/>
                <a:cs typeface="Arial" pitchFamily="34" charset="0"/>
              </a:rPr>
              <a:t>De carácter económico, </a:t>
            </a:r>
            <a:r>
              <a:rPr lang="es-ES" b="1" dirty="0" smtClean="0">
                <a:latin typeface="Arial" pitchFamily="34" charset="0"/>
                <a:cs typeface="Arial" pitchFamily="34" charset="0"/>
              </a:rPr>
              <a:t>como el incremento de la productividad agrícola o la estabilidad de los mercados.</a:t>
            </a:r>
          </a:p>
          <a:p>
            <a:pPr lvl="1"/>
            <a:r>
              <a:rPr lang="es-ES" b="1" i="1" dirty="0" smtClean="0">
                <a:solidFill>
                  <a:schemeClr val="accent6"/>
                </a:solidFill>
                <a:latin typeface="Arial" pitchFamily="34" charset="0"/>
                <a:cs typeface="Arial" pitchFamily="34" charset="0"/>
              </a:rPr>
              <a:t>De carácter político</a:t>
            </a:r>
            <a:r>
              <a:rPr lang="es-ES" b="1" dirty="0" smtClean="0">
                <a:solidFill>
                  <a:schemeClr val="accent6"/>
                </a:solidFill>
                <a:latin typeface="Arial" pitchFamily="34" charset="0"/>
                <a:cs typeface="Arial" pitchFamily="34" charset="0"/>
              </a:rPr>
              <a:t>,</a:t>
            </a:r>
            <a:r>
              <a:rPr lang="es-ES" b="1" dirty="0" smtClean="0">
                <a:latin typeface="Arial" pitchFamily="34" charset="0"/>
                <a:cs typeface="Arial" pitchFamily="34" charset="0"/>
              </a:rPr>
              <a:t> que persiguen garantizar la seguridad de los abastecimientos.</a:t>
            </a:r>
          </a:p>
          <a:p>
            <a:endParaRPr lang="es-ES" b="1" dirty="0">
              <a:latin typeface="Arial" pitchFamily="34" charset="0"/>
              <a:cs typeface="Arial" pitchFamily="34" charset="0"/>
            </a:endParaRPr>
          </a:p>
        </p:txBody>
      </p:sp>
      <p:pic>
        <p:nvPicPr>
          <p:cNvPr id="4098" name="Picture 2"/>
          <p:cNvPicPr>
            <a:picLocks noChangeAspect="1" noChangeArrowheads="1"/>
          </p:cNvPicPr>
          <p:nvPr/>
        </p:nvPicPr>
        <p:blipFill>
          <a:blip r:embed="rId2" cstate="print"/>
          <a:srcRect/>
          <a:stretch>
            <a:fillRect/>
          </a:stretch>
        </p:blipFill>
        <p:spPr bwMode="auto">
          <a:xfrm>
            <a:off x="1691680" y="3861048"/>
            <a:ext cx="6402339" cy="247516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4098"/>
                                        </p:tgtEl>
                                        <p:attrNameLst>
                                          <p:attrName>style.visibility</p:attrName>
                                        </p:attrNameLst>
                                      </p:cBhvr>
                                      <p:to>
                                        <p:strVal val="visible"/>
                                      </p:to>
                                    </p:set>
                                    <p:animEffect transition="in" filter="randombar(horizontal)">
                                      <p:cBhvr>
                                        <p:cTn id="29"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980728"/>
            <a:ext cx="4431436" cy="5022320"/>
          </a:xfrm>
        </p:spPr>
        <p:txBody>
          <a:bodyPr>
            <a:normAutofit fontScale="55000" lnSpcReduction="20000"/>
          </a:bodyPr>
          <a:lstStyle/>
          <a:p>
            <a:r>
              <a:rPr lang="es-ES" sz="3800" b="1" u="sng" dirty="0" smtClean="0">
                <a:latin typeface="Arial" pitchFamily="34" charset="0"/>
                <a:cs typeface="Arial" pitchFamily="34" charset="0"/>
              </a:rPr>
              <a:t>PRINCIPIOS:</a:t>
            </a:r>
          </a:p>
          <a:p>
            <a:pPr lvl="1"/>
            <a:r>
              <a:rPr lang="es-ES" sz="2900" b="1" i="1" u="sng" dirty="0" smtClean="0">
                <a:solidFill>
                  <a:schemeClr val="accent6"/>
                </a:solidFill>
                <a:latin typeface="Arial" pitchFamily="34" charset="0"/>
                <a:cs typeface="Arial" pitchFamily="34" charset="0"/>
              </a:rPr>
              <a:t>Unidad de mercado. </a:t>
            </a:r>
            <a:r>
              <a:rPr lang="es-ES" sz="2900" b="1" dirty="0" smtClean="0">
                <a:latin typeface="Arial" pitchFamily="34" charset="0"/>
                <a:cs typeface="Arial" pitchFamily="34" charset="0"/>
              </a:rPr>
              <a:t>Supone la creación y mantenimiento de un mercado único, con la libre circulación y con la supresión total de los derechos aduaneros. 	</a:t>
            </a:r>
          </a:p>
          <a:p>
            <a:pPr lvl="1"/>
            <a:r>
              <a:rPr lang="es-ES" sz="2900" b="1" i="1" u="sng" dirty="0" smtClean="0">
                <a:solidFill>
                  <a:schemeClr val="accent6"/>
                </a:solidFill>
                <a:latin typeface="Arial" pitchFamily="34" charset="0"/>
                <a:cs typeface="Arial" pitchFamily="34" charset="0"/>
              </a:rPr>
              <a:t>Preferencia comunitaria. </a:t>
            </a:r>
            <a:r>
              <a:rPr lang="es-ES" sz="2900" b="1" dirty="0" smtClean="0">
                <a:latin typeface="Arial" pitchFamily="34" charset="0"/>
                <a:cs typeface="Arial" pitchFamily="34" charset="0"/>
              </a:rPr>
              <a:t>Los productos agrarios de la Comunidad serán más baratos que los mismos productos importados de terceros países. Para ello se establecen una serie de aranceles, excepciones y controles en las fronteras que encarecen los productos importados. Se pretende que a igual calidad entre productos se dé preferencia a los productos comunitarios.</a:t>
            </a:r>
          </a:p>
          <a:p>
            <a:pPr lvl="1"/>
            <a:r>
              <a:rPr lang="es-ES" sz="2900" b="1" i="1" u="sng" dirty="0" smtClean="0">
                <a:solidFill>
                  <a:schemeClr val="accent6"/>
                </a:solidFill>
                <a:latin typeface="Arial" pitchFamily="34" charset="0"/>
                <a:cs typeface="Arial" pitchFamily="34" charset="0"/>
              </a:rPr>
              <a:t>Solidaridad financiera.</a:t>
            </a:r>
            <a:r>
              <a:rPr lang="es-ES" sz="2900" b="1" dirty="0" smtClean="0">
                <a:latin typeface="Arial" pitchFamily="34" charset="0"/>
                <a:cs typeface="Arial" pitchFamily="34" charset="0"/>
              </a:rPr>
              <a:t> Los gastos de la PAC se financian a través del presupuesto comunitario y concretamente a través del Fondo Europeo de Orientación y Garantía Agraria (FEOGA).</a:t>
            </a:r>
          </a:p>
          <a:p>
            <a:pPr lvl="1"/>
            <a:endParaRPr lang="es-ES" sz="2900" b="1" dirty="0">
              <a:latin typeface="Arial" pitchFamily="34" charset="0"/>
              <a:cs typeface="Arial" pitchFamily="34" charset="0"/>
            </a:endParaRPr>
          </a:p>
        </p:txBody>
      </p:sp>
      <p:pic>
        <p:nvPicPr>
          <p:cNvPr id="19458" name="Picture 2"/>
          <p:cNvPicPr>
            <a:picLocks noChangeAspect="1" noChangeArrowheads="1"/>
          </p:cNvPicPr>
          <p:nvPr/>
        </p:nvPicPr>
        <p:blipFill>
          <a:blip r:embed="rId2" cstate="print"/>
          <a:srcRect/>
          <a:stretch>
            <a:fillRect/>
          </a:stretch>
        </p:blipFill>
        <p:spPr bwMode="auto">
          <a:xfrm>
            <a:off x="4932040" y="2492896"/>
            <a:ext cx="3701768" cy="214312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19458"/>
                                        </p:tgtEl>
                                        <p:attrNameLst>
                                          <p:attrName>style.visibility</p:attrName>
                                        </p:attrNameLst>
                                      </p:cBhvr>
                                      <p:to>
                                        <p:strVal val="visible"/>
                                      </p:to>
                                    </p:set>
                                    <p:animEffect transition="in" filter="box(in)">
                                      <p:cBhvr>
                                        <p:cTn id="21" dur="5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980728"/>
            <a:ext cx="6372200" cy="5400600"/>
          </a:xfrm>
        </p:spPr>
        <p:txBody>
          <a:bodyPr>
            <a:normAutofit fontScale="85000" lnSpcReduction="20000"/>
          </a:bodyPr>
          <a:lstStyle/>
          <a:p>
            <a:r>
              <a:rPr lang="es-ES" sz="3100" b="1" u="sng" dirty="0" smtClean="0">
                <a:latin typeface="Arial" pitchFamily="34" charset="0"/>
                <a:cs typeface="Arial" pitchFamily="34" charset="0"/>
              </a:rPr>
              <a:t>LA REFORMA DE LA PAC</a:t>
            </a:r>
          </a:p>
          <a:p>
            <a:pPr lvl="1"/>
            <a:r>
              <a:rPr lang="es-ES" sz="2100" b="1" dirty="0" smtClean="0">
                <a:latin typeface="Arial" pitchFamily="34" charset="0"/>
                <a:cs typeface="Arial" pitchFamily="34" charset="0"/>
              </a:rPr>
              <a:t>La reforma de la PAC de 1992 tuvo por objeto armonizar la oferta y la demanda, mediante la reducción de la producción, la conservación del medio ambiente y la utilización más racional de la tierra, con el objetivo de reducir los precios.</a:t>
            </a:r>
          </a:p>
          <a:p>
            <a:pPr lvl="1"/>
            <a:r>
              <a:rPr lang="es-ES" sz="2100" b="1" dirty="0" smtClean="0">
                <a:latin typeface="Arial" pitchFamily="34" charset="0"/>
                <a:cs typeface="Arial" pitchFamily="34" charset="0"/>
              </a:rPr>
              <a:t>Se centraba en un cambio para mantener los ingresos de los agricultores, concediéndoles ayudas directas a la renta.</a:t>
            </a:r>
          </a:p>
          <a:p>
            <a:pPr lvl="1"/>
            <a:r>
              <a:rPr lang="es-ES" sz="2100" b="1" dirty="0" smtClean="0">
                <a:latin typeface="Arial" pitchFamily="34" charset="0"/>
                <a:cs typeface="Arial" pitchFamily="34" charset="0"/>
              </a:rPr>
              <a:t>Se realizó de forma progresiva a lo largo de diversas campañas y que ha tenido en cuenta las siguientes condiciones:</a:t>
            </a:r>
          </a:p>
          <a:p>
            <a:pPr lvl="3"/>
            <a:r>
              <a:rPr lang="es-ES" sz="2100" b="1" dirty="0" smtClean="0">
                <a:latin typeface="Arial" pitchFamily="34" charset="0"/>
                <a:cs typeface="Arial" pitchFamily="34" charset="0"/>
              </a:rPr>
              <a:t>La reducción de precios.</a:t>
            </a:r>
          </a:p>
          <a:p>
            <a:pPr lvl="3"/>
            <a:r>
              <a:rPr lang="es-ES" sz="2100" b="1" dirty="0" smtClean="0">
                <a:latin typeface="Arial" pitchFamily="34" charset="0"/>
                <a:cs typeface="Arial" pitchFamily="34" charset="0"/>
              </a:rPr>
              <a:t>No debían olvidarse los objetivos prioritarios de la PAC desde sus inicios: preferencia comunitaria, solidaridad financiera y unidad de mercado.</a:t>
            </a:r>
          </a:p>
          <a:p>
            <a:pPr lvl="3"/>
            <a:r>
              <a:rPr lang="es-ES" sz="2100" b="1" dirty="0" smtClean="0">
                <a:latin typeface="Arial" pitchFamily="34" charset="0"/>
                <a:cs typeface="Arial" pitchFamily="34" charset="0"/>
              </a:rPr>
              <a:t>Las medidas de acompañamiento de la reforma, deberían permitir un desarrollo rural equilibrado, estimular la incorporación de jóvenes a la actividad agraria, y proteger y mejorar el medio ambiente.</a:t>
            </a:r>
          </a:p>
          <a:p>
            <a:pPr lvl="3"/>
            <a:endParaRPr lang="es-ES" dirty="0" smtClean="0"/>
          </a:p>
          <a:p>
            <a:pPr lvl="3"/>
            <a:endParaRPr lang="es-ES" dirty="0" smtClean="0"/>
          </a:p>
          <a:p>
            <a:pPr lvl="1"/>
            <a:endParaRPr lang="es-ES" dirty="0" smtClean="0"/>
          </a:p>
          <a:p>
            <a:pPr lvl="1"/>
            <a:endParaRPr lang="es-ES" dirty="0"/>
          </a:p>
        </p:txBody>
      </p:sp>
      <p:pic>
        <p:nvPicPr>
          <p:cNvPr id="2051" name="Picture 3"/>
          <p:cNvPicPr>
            <a:picLocks noChangeAspect="1" noChangeArrowheads="1"/>
          </p:cNvPicPr>
          <p:nvPr/>
        </p:nvPicPr>
        <p:blipFill>
          <a:blip r:embed="rId2" cstate="print"/>
          <a:srcRect/>
          <a:stretch>
            <a:fillRect/>
          </a:stretch>
        </p:blipFill>
        <p:spPr bwMode="auto">
          <a:xfrm>
            <a:off x="6300192" y="1916832"/>
            <a:ext cx="2571714" cy="3600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1" end="1"/>
                                            </p:txEl>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
                                            <p:txEl>
                                              <p:pRg st="2" end="2"/>
                                            </p:txEl>
                                          </p:spTgt>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3">
                                            <p:txEl>
                                              <p:pRg st="3" end="3"/>
                                            </p:txEl>
                                          </p:spTgt>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4" end="4"/>
                                            </p:txEl>
                                          </p:spTgt>
                                        </p:tgtEl>
                                      </p:cBhvr>
                                    </p:animEffect>
                                  </p:childTnLst>
                                </p:cTn>
                              </p:par>
                              <p:par>
                                <p:cTn id="30" presetID="29"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p:cTn id="32"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5" end="5"/>
                                            </p:txEl>
                                          </p:spTgt>
                                        </p:tgtEl>
                                      </p:cBhvr>
                                    </p:animEffect>
                                  </p:childTnLst>
                                </p:cTn>
                              </p:par>
                              <p:par>
                                <p:cTn id="35" presetID="29" presetClass="entr" presetSubtype="0"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2" presetClass="entr" presetSubtype="0" fill="hold" nodeType="clickEffect">
                                  <p:stCondLst>
                                    <p:cond delay="0"/>
                                  </p:stCondLst>
                                  <p:childTnLst>
                                    <p:set>
                                      <p:cBhvr>
                                        <p:cTn id="43" dur="1" fill="hold">
                                          <p:stCondLst>
                                            <p:cond delay="0"/>
                                          </p:stCondLst>
                                        </p:cTn>
                                        <p:tgtEl>
                                          <p:spTgt spid="2051"/>
                                        </p:tgtEl>
                                        <p:attrNameLst>
                                          <p:attrName>style.visibility</p:attrName>
                                        </p:attrNameLst>
                                      </p:cBhvr>
                                      <p:to>
                                        <p:strVal val="visible"/>
                                      </p:to>
                                    </p:set>
                                    <p:animScale>
                                      <p:cBhvr>
                                        <p:cTn id="44" dur="1000" decel="50000" fill="hold">
                                          <p:stCondLst>
                                            <p:cond delay="0"/>
                                          </p:stCondLst>
                                        </p:cTn>
                                        <p:tgtEl>
                                          <p:spTgt spid="20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2051"/>
                                        </p:tgtEl>
                                        <p:attrNameLst>
                                          <p:attrName>ppt_x</p:attrName>
                                          <p:attrName>ppt_y</p:attrName>
                                        </p:attrNameLst>
                                      </p:cBhvr>
                                    </p:animMotion>
                                    <p:animEffect transition="in" filter="fade">
                                      <p:cBhvr>
                                        <p:cTn id="46" dur="1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2123728" y="908720"/>
            <a:ext cx="6383560" cy="864096"/>
          </a:xfrm>
        </p:spPr>
        <p:txBody>
          <a:bodyPr>
            <a:normAutofit fontScale="90000"/>
          </a:bodyPr>
          <a:lstStyle/>
          <a:p>
            <a:pPr lvl="0"/>
            <a:r>
              <a:rPr lang="es-ES" sz="2400" b="1" u="sng" dirty="0" smtClean="0">
                <a:solidFill>
                  <a:schemeClr val="tx1"/>
                </a:solidFill>
                <a:latin typeface="Arial" pitchFamily="34" charset="0"/>
                <a:ea typeface="+mn-ea"/>
                <a:cs typeface="Arial" pitchFamily="34" charset="0"/>
              </a:rPr>
              <a:t>PAPEL DEL PARLAMENTO EUROPEO</a:t>
            </a:r>
            <a:r>
              <a:rPr lang="es-ES" sz="5400" b="1" u="sng" dirty="0" smtClean="0">
                <a:latin typeface="Arial" pitchFamily="34" charset="0"/>
                <a:cs typeface="Arial" pitchFamily="34" charset="0"/>
              </a:rPr>
              <a:t/>
            </a:r>
            <a:br>
              <a:rPr lang="es-ES" sz="5400" b="1" u="sng" dirty="0" smtClean="0">
                <a:latin typeface="Arial" pitchFamily="34" charset="0"/>
                <a:cs typeface="Arial" pitchFamily="34" charset="0"/>
              </a:rPr>
            </a:br>
            <a:endParaRPr lang="es-ES" dirty="0"/>
          </a:p>
        </p:txBody>
      </p:sp>
      <p:sp>
        <p:nvSpPr>
          <p:cNvPr id="3" name="2 Marcador de contenido"/>
          <p:cNvSpPr>
            <a:spLocks noGrp="1"/>
          </p:cNvSpPr>
          <p:nvPr>
            <p:ph idx="4294967295"/>
          </p:nvPr>
        </p:nvSpPr>
        <p:spPr>
          <a:xfrm>
            <a:off x="0" y="1628800"/>
            <a:ext cx="4860032" cy="3960787"/>
          </a:xfrm>
        </p:spPr>
        <p:txBody>
          <a:bodyPr>
            <a:normAutofit fontScale="92500" lnSpcReduction="10000"/>
          </a:bodyPr>
          <a:lstStyle/>
          <a:p>
            <a:pPr lvl="1"/>
            <a:r>
              <a:rPr lang="es-ES" sz="1900" b="1" dirty="0" smtClean="0">
                <a:latin typeface="Arial" pitchFamily="34" charset="0"/>
                <a:cs typeface="Arial" pitchFamily="34" charset="0"/>
              </a:rPr>
              <a:t>El Parlamento ha ejercido una fuerte influencia en la elaboración de la PAC, recurriendo a métodos no vinculantes como el uso de los informes y las resoluciones de propia iniciativa.</a:t>
            </a:r>
          </a:p>
          <a:p>
            <a:pPr lvl="1"/>
            <a:r>
              <a:rPr lang="es-ES" sz="1900" b="1" dirty="0" smtClean="0">
                <a:latin typeface="Arial" pitchFamily="34" charset="0"/>
                <a:cs typeface="Arial" pitchFamily="34" charset="0"/>
              </a:rPr>
              <a:t>También se ha mostrado favorable a la integración de nuevos objetivos en el seno de la PAC con el fin de responder a los nuevos desafíos con que se enfrenta la actividad agrícola, como la calidad de los productos, la protección del medio ambiente o la lucha contra el cambio climático.</a:t>
            </a:r>
          </a:p>
          <a:p>
            <a:pPr lvl="1">
              <a:buNone/>
            </a:pPr>
            <a:endParaRPr lang="es-ES" b="1" dirty="0">
              <a:latin typeface="Arial" pitchFamily="34" charset="0"/>
              <a:cs typeface="Arial" pitchFamily="34" charset="0"/>
            </a:endParaRPr>
          </a:p>
        </p:txBody>
      </p:sp>
      <p:pic>
        <p:nvPicPr>
          <p:cNvPr id="3074" name="Picture 2"/>
          <p:cNvPicPr>
            <a:picLocks noChangeAspect="1" noChangeArrowheads="1"/>
          </p:cNvPicPr>
          <p:nvPr/>
        </p:nvPicPr>
        <p:blipFill>
          <a:blip r:embed="rId2" cstate="print"/>
          <a:srcRect/>
          <a:stretch>
            <a:fillRect/>
          </a:stretch>
        </p:blipFill>
        <p:spPr bwMode="auto">
          <a:xfrm>
            <a:off x="4788024" y="1988840"/>
            <a:ext cx="4139952" cy="321602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childTnLst>
                                </p:cTn>
                              </p:par>
                              <p:par>
                                <p:cTn id="11" presetID="39" presetClass="entr" presetSubtype="0" accel="10000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9" presetClass="entr" presetSubtype="0" accel="10000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 calcmode="lin" valueType="num">
                                      <p:cBhvr>
                                        <p:cTn id="21" dur="500" fill="hold"/>
                                        <p:tgtEl>
                                          <p:spTgt spid="3074"/>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3074"/>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3074"/>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30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268760"/>
            <a:ext cx="8075240" cy="1140736"/>
          </a:xfrm>
        </p:spPr>
        <p:txBody>
          <a:bodyPr>
            <a:noAutofit/>
          </a:bodyPr>
          <a:lstStyle/>
          <a:p>
            <a:r>
              <a:rPr lang="es-ES" sz="4600" b="1" dirty="0" smtClean="0">
                <a:latin typeface="Bradley Hand ITC" pitchFamily="66" charset="0"/>
              </a:rPr>
              <a:t>EDUCACIÓN, FORMACIÓN Y JUVENTUD</a:t>
            </a:r>
          </a:p>
        </p:txBody>
      </p:sp>
      <p:sp>
        <p:nvSpPr>
          <p:cNvPr id="3" name="2 Marcador de contenido"/>
          <p:cNvSpPr>
            <a:spLocks noGrp="1"/>
          </p:cNvSpPr>
          <p:nvPr>
            <p:ph idx="1"/>
          </p:nvPr>
        </p:nvSpPr>
        <p:spPr>
          <a:xfrm>
            <a:off x="323528" y="2564904"/>
            <a:ext cx="5256584" cy="3960440"/>
          </a:xfrm>
        </p:spPr>
        <p:txBody>
          <a:bodyPr>
            <a:normAutofit fontScale="70000" lnSpcReduction="20000"/>
          </a:bodyPr>
          <a:lstStyle/>
          <a:p>
            <a:r>
              <a:rPr lang="es-ES" b="1" dirty="0" smtClean="0">
                <a:latin typeface="Arial" pitchFamily="34" charset="0"/>
                <a:cs typeface="Arial" pitchFamily="34" charset="0"/>
              </a:rPr>
              <a:t>La política educativa no puede restringirse la educación al sistema nacional de enseñanza formal, sino  al sistema educativo.</a:t>
            </a:r>
          </a:p>
          <a:p>
            <a:r>
              <a:rPr lang="es-ES" b="1" dirty="0" smtClean="0">
                <a:latin typeface="Arial" pitchFamily="34" charset="0"/>
                <a:cs typeface="Arial" pitchFamily="34" charset="0"/>
              </a:rPr>
              <a:t>Dentro de ella también hay que entender acciones en ámbitos tales como la homologación de titulaciones, la movilidad de estudiantes y profesores, el diseño de marcos para la cooperación educativa internacional, etc.</a:t>
            </a:r>
          </a:p>
          <a:p>
            <a:r>
              <a:rPr lang="es-ES" b="1" dirty="0" smtClean="0">
                <a:latin typeface="Arial" pitchFamily="34" charset="0"/>
                <a:cs typeface="Arial" pitchFamily="34" charset="0"/>
              </a:rPr>
              <a:t>Por otra parte, no cabe concebir la política, en el caso de la Unión Europea y la educación, como un entramado normativo de disposiciones jurídicas de carácter vinculante, diseñadas y ejecutadas desde las instancias de la Unión Europea.</a:t>
            </a:r>
          </a:p>
          <a:p>
            <a:endParaRPr lang="es-ES" b="1" dirty="0" smtClean="0">
              <a:latin typeface="Arial" pitchFamily="34" charset="0"/>
              <a:cs typeface="Arial" pitchFamily="34" charset="0"/>
            </a:endParaRPr>
          </a:p>
          <a:p>
            <a:endParaRPr lang="es-ES" b="1" dirty="0">
              <a:latin typeface="Arial" pitchFamily="34" charset="0"/>
              <a:cs typeface="Arial" pitchFamily="34" charset="0"/>
            </a:endParaRPr>
          </a:p>
        </p:txBody>
      </p:sp>
      <p:pic>
        <p:nvPicPr>
          <p:cNvPr id="5122" name="Picture 2"/>
          <p:cNvPicPr>
            <a:picLocks noChangeAspect="1" noChangeArrowheads="1"/>
          </p:cNvPicPr>
          <p:nvPr/>
        </p:nvPicPr>
        <p:blipFill>
          <a:blip r:embed="rId2" cstate="print"/>
          <a:srcRect/>
          <a:stretch>
            <a:fillRect/>
          </a:stretch>
        </p:blipFill>
        <p:spPr bwMode="auto">
          <a:xfrm>
            <a:off x="5580112" y="2060848"/>
            <a:ext cx="3028950" cy="33242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from="(-#ppt_w/2)" to="(#ppt_x)" calcmode="lin" valueType="num">
                                      <p:cBhvr>
                                        <p:cTn id="15" dur="600" fill="hold">
                                          <p:stCondLst>
                                            <p:cond delay="0"/>
                                          </p:stCondLst>
                                        </p:cTn>
                                        <p:tgtEl>
                                          <p:spTgt spid="3">
                                            <p:txEl>
                                              <p:pRg st="0" end="0"/>
                                            </p:txEl>
                                          </p:spTgt>
                                        </p:tgtEl>
                                        <p:attrNameLst>
                                          <p:attrName>ppt_x</p:attrName>
                                        </p:attrNameLst>
                                      </p:cBhvr>
                                    </p:anim>
                                    <p:anim from="0" to="-1.0" calcmode="lin" valueType="num">
                                      <p:cBhvr>
                                        <p:cTn id="16" dur="200" decel="50000" autoRev="1" fill="hold">
                                          <p:stCondLst>
                                            <p:cond delay="600"/>
                                          </p:stCondLst>
                                        </p:cTn>
                                        <p:tgtEl>
                                          <p:spTgt spid="3">
                                            <p:txEl>
                                              <p:pRg st="0" end="0"/>
                                            </p:txEl>
                                          </p:spTgt>
                                        </p:tgtEl>
                                        <p:attrNameLst>
                                          <p:attrName>xshear</p:attrName>
                                        </p:attrNameLst>
                                      </p:cBhvr>
                                    </p:anim>
                                    <p:animScale>
                                      <p:cBhvr>
                                        <p:cTn id="17" dur="200" decel="100000" autoRev="1" fill="hold">
                                          <p:stCondLst>
                                            <p:cond delay="600"/>
                                          </p:stCondLst>
                                        </p:cTn>
                                        <p:tgtEl>
                                          <p:spTgt spid="3">
                                            <p:txEl>
                                              <p:pRg st="0" end="0"/>
                                            </p:txEl>
                                          </p:spTgt>
                                        </p:tgtEl>
                                      </p:cBhvr>
                                      <p:from x="100000" y="100000"/>
                                      <p:to x="80000" y="100000"/>
                                    </p:animScale>
                                    <p:anim by="(#ppt_h/3+#ppt_w*0.1)" calcmode="lin" valueType="num">
                                      <p:cBhvr additive="sum">
                                        <p:cTn id="18"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from="(-#ppt_w/2)" to="(#ppt_x)" calcmode="lin" valueType="num">
                                      <p:cBhvr>
                                        <p:cTn id="23" dur="600" fill="hold">
                                          <p:stCondLst>
                                            <p:cond delay="0"/>
                                          </p:stCondLst>
                                        </p:cTn>
                                        <p:tgtEl>
                                          <p:spTgt spid="3">
                                            <p:txEl>
                                              <p:pRg st="1" end="1"/>
                                            </p:txEl>
                                          </p:spTgt>
                                        </p:tgtEl>
                                        <p:attrNameLst>
                                          <p:attrName>ppt_x</p:attrName>
                                        </p:attrNameLst>
                                      </p:cBhvr>
                                    </p:anim>
                                    <p:anim from="0" to="-1.0" calcmode="lin" valueType="num">
                                      <p:cBhvr>
                                        <p:cTn id="24" dur="200" decel="50000" autoRev="1" fill="hold">
                                          <p:stCondLst>
                                            <p:cond delay="600"/>
                                          </p:stCondLst>
                                        </p:cTn>
                                        <p:tgtEl>
                                          <p:spTgt spid="3">
                                            <p:txEl>
                                              <p:pRg st="1" end="1"/>
                                            </p:txEl>
                                          </p:spTgt>
                                        </p:tgtEl>
                                        <p:attrNameLst>
                                          <p:attrName>xshear</p:attrName>
                                        </p:attrNameLst>
                                      </p:cBhvr>
                                    </p:anim>
                                    <p:animScale>
                                      <p:cBhvr>
                                        <p:cTn id="25" dur="200" decel="100000" autoRev="1" fill="hold">
                                          <p:stCondLst>
                                            <p:cond delay="600"/>
                                          </p:stCondLst>
                                        </p:cTn>
                                        <p:tgtEl>
                                          <p:spTgt spid="3">
                                            <p:txEl>
                                              <p:pRg st="1" end="1"/>
                                            </p:txEl>
                                          </p:spTgt>
                                        </p:tgtEl>
                                      </p:cBhvr>
                                      <p:from x="100000" y="100000"/>
                                      <p:to x="80000" y="100000"/>
                                    </p:animScale>
                                    <p:anim by="(#ppt_h/3+#ppt_w*0.1)" calcmode="lin" valueType="num">
                                      <p:cBhvr additive="sum">
                                        <p:cTn id="26"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from="(-#ppt_w/2)" to="(#ppt_x)" calcmode="lin" valueType="num">
                                      <p:cBhvr>
                                        <p:cTn id="31" dur="600" fill="hold">
                                          <p:stCondLst>
                                            <p:cond delay="0"/>
                                          </p:stCondLst>
                                        </p:cTn>
                                        <p:tgtEl>
                                          <p:spTgt spid="3">
                                            <p:txEl>
                                              <p:pRg st="2" end="2"/>
                                            </p:txEl>
                                          </p:spTgt>
                                        </p:tgtEl>
                                        <p:attrNameLst>
                                          <p:attrName>ppt_x</p:attrName>
                                        </p:attrNameLst>
                                      </p:cBhvr>
                                    </p:anim>
                                    <p:anim from="0" to="-1.0" calcmode="lin" valueType="num">
                                      <p:cBhvr>
                                        <p:cTn id="32" dur="200" decel="50000" autoRev="1" fill="hold">
                                          <p:stCondLst>
                                            <p:cond delay="600"/>
                                          </p:stCondLst>
                                        </p:cTn>
                                        <p:tgtEl>
                                          <p:spTgt spid="3">
                                            <p:txEl>
                                              <p:pRg st="2" end="2"/>
                                            </p:txEl>
                                          </p:spTgt>
                                        </p:tgtEl>
                                        <p:attrNameLst>
                                          <p:attrName>xshear</p:attrName>
                                        </p:attrNameLst>
                                      </p:cBhvr>
                                    </p:anim>
                                    <p:animScale>
                                      <p:cBhvr>
                                        <p:cTn id="33" dur="200" decel="100000" autoRev="1" fill="hold">
                                          <p:stCondLst>
                                            <p:cond delay="600"/>
                                          </p:stCondLst>
                                        </p:cTn>
                                        <p:tgtEl>
                                          <p:spTgt spid="3">
                                            <p:txEl>
                                              <p:pRg st="2" end="2"/>
                                            </p:txEl>
                                          </p:spTgt>
                                        </p:tgtEl>
                                      </p:cBhvr>
                                      <p:from x="100000" y="100000"/>
                                      <p:to x="80000" y="100000"/>
                                    </p:animScale>
                                    <p:anim by="(#ppt_h/3+#ppt_w*0.1)" calcmode="lin" valueType="num">
                                      <p:cBhvr additive="sum">
                                        <p:cTn id="34"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35" fill="hold">
                      <p:stCondLst>
                        <p:cond delay="indefinite"/>
                      </p:stCondLst>
                      <p:childTnLst>
                        <p:par>
                          <p:cTn id="36" fill="hold">
                            <p:stCondLst>
                              <p:cond delay="0"/>
                            </p:stCondLst>
                            <p:childTnLst>
                              <p:par>
                                <p:cTn id="37" presetID="58" presetClass="entr" presetSubtype="0" accel="100000" fill="hold" nodeType="clickEffect">
                                  <p:stCondLst>
                                    <p:cond delay="0"/>
                                  </p:stCondLst>
                                  <p:childTnLst>
                                    <p:set>
                                      <p:cBhvr>
                                        <p:cTn id="38" dur="1" fill="hold">
                                          <p:stCondLst>
                                            <p:cond delay="0"/>
                                          </p:stCondLst>
                                        </p:cTn>
                                        <p:tgtEl>
                                          <p:spTgt spid="5122"/>
                                        </p:tgtEl>
                                        <p:attrNameLst>
                                          <p:attrName>style.visibility</p:attrName>
                                        </p:attrNameLst>
                                      </p:cBhvr>
                                      <p:to>
                                        <p:strVal val="visible"/>
                                      </p:to>
                                    </p:set>
                                    <p:anim calcmode="lin" valueType="num">
                                      <p:cBhvr>
                                        <p:cTn id="39" dur="500" fill="hold"/>
                                        <p:tgtEl>
                                          <p:spTgt spid="5122"/>
                                        </p:tgtEl>
                                        <p:attrNameLst>
                                          <p:attrName>ppt_w</p:attrName>
                                        </p:attrNameLst>
                                      </p:cBhvr>
                                      <p:tavLst>
                                        <p:tav tm="0">
                                          <p:val>
                                            <p:strVal val="#ppt_w*2.5"/>
                                          </p:val>
                                        </p:tav>
                                        <p:tav tm="100000">
                                          <p:val>
                                            <p:strVal val="#ppt_w"/>
                                          </p:val>
                                        </p:tav>
                                      </p:tavLst>
                                    </p:anim>
                                    <p:anim calcmode="lin" valueType="num">
                                      <p:cBhvr>
                                        <p:cTn id="40" dur="500" fill="hold"/>
                                        <p:tgtEl>
                                          <p:spTgt spid="5122"/>
                                        </p:tgtEl>
                                        <p:attrNameLst>
                                          <p:attrName>ppt_h</p:attrName>
                                        </p:attrNameLst>
                                      </p:cBhvr>
                                      <p:tavLst>
                                        <p:tav tm="0">
                                          <p:val>
                                            <p:strVal val="#ppt_h*0.01"/>
                                          </p:val>
                                        </p:tav>
                                        <p:tav tm="100000">
                                          <p:val>
                                            <p:strVal val="#ppt_h"/>
                                          </p:val>
                                        </p:tav>
                                      </p:tavLst>
                                    </p:anim>
                                    <p:anim calcmode="lin" valueType="num">
                                      <p:cBhvr>
                                        <p:cTn id="41" dur="500" fill="hold"/>
                                        <p:tgtEl>
                                          <p:spTgt spid="5122"/>
                                        </p:tgtEl>
                                        <p:attrNameLst>
                                          <p:attrName>ppt_x</p:attrName>
                                        </p:attrNameLst>
                                      </p:cBhvr>
                                      <p:tavLst>
                                        <p:tav tm="0">
                                          <p:val>
                                            <p:strVal val="#ppt_x"/>
                                          </p:val>
                                        </p:tav>
                                        <p:tav tm="100000">
                                          <p:val>
                                            <p:strVal val="#ppt_x"/>
                                          </p:val>
                                        </p:tav>
                                      </p:tavLst>
                                    </p:anim>
                                    <p:anim calcmode="lin" valueType="num">
                                      <p:cBhvr>
                                        <p:cTn id="42" dur="500" fill="hold"/>
                                        <p:tgtEl>
                                          <p:spTgt spid="5122"/>
                                        </p:tgtEl>
                                        <p:attrNameLst>
                                          <p:attrName>ppt_y</p:attrName>
                                        </p:attrNameLst>
                                      </p:cBhvr>
                                      <p:tavLst>
                                        <p:tav tm="0">
                                          <p:val>
                                            <p:strVal val="#ppt_h+1"/>
                                          </p:val>
                                        </p:tav>
                                        <p:tav tm="100000">
                                          <p:val>
                                            <p:strVal val="#ppt_y"/>
                                          </p:val>
                                        </p:tav>
                                      </p:tavLst>
                                    </p:anim>
                                    <p:animEffect transition="in" filter="fade">
                                      <p:cBhvr>
                                        <p:cTn id="43"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124744"/>
            <a:ext cx="5184576" cy="4968552"/>
          </a:xfrm>
        </p:spPr>
        <p:txBody>
          <a:bodyPr>
            <a:normAutofit fontScale="85000" lnSpcReduction="20000"/>
          </a:bodyPr>
          <a:lstStyle/>
          <a:p>
            <a:r>
              <a:rPr lang="es-ES" sz="2800" b="1" u="sng" dirty="0" smtClean="0">
                <a:latin typeface="Arial" pitchFamily="34" charset="0"/>
                <a:cs typeface="Arial" pitchFamily="34" charset="0"/>
              </a:rPr>
              <a:t>CARACTERÍSTICAS:</a:t>
            </a:r>
          </a:p>
          <a:p>
            <a:pPr lvl="1"/>
            <a:r>
              <a:rPr lang="es-ES" sz="2200" b="1" dirty="0" smtClean="0">
                <a:latin typeface="Arial" pitchFamily="34" charset="0"/>
                <a:cs typeface="Arial" pitchFamily="34" charset="0"/>
              </a:rPr>
              <a:t>La política educativa de la Unión Europea hay que entenderla como una serie de orientaciones que pretenden apoyar y complementar las acciones de los Estados Miembros para que éstas guarden una mayor coherencia entre sí.</a:t>
            </a:r>
          </a:p>
          <a:p>
            <a:pPr lvl="1"/>
            <a:r>
              <a:rPr lang="es-ES" sz="2200" b="1" dirty="0" smtClean="0">
                <a:latin typeface="Arial" pitchFamily="34" charset="0"/>
                <a:cs typeface="Arial" pitchFamily="34" charset="0"/>
              </a:rPr>
              <a:t> Esa coherencia favorecerá la creación de un espacio europeo único en materia de educación, objetivo último de la política educativa de la Unión. </a:t>
            </a:r>
          </a:p>
          <a:p>
            <a:pPr lvl="1"/>
            <a:r>
              <a:rPr lang="es-ES" sz="2200" b="1" dirty="0" smtClean="0">
                <a:latin typeface="Arial" pitchFamily="34" charset="0"/>
                <a:cs typeface="Arial" pitchFamily="34" charset="0"/>
              </a:rPr>
              <a:t>Además, la política educativa de la Unión se compone de una serie de programas concretos, con cargo al presupuesto comunitario, como los conocidos SÓCRATES o LEONARDO, que fomentan acciones de movilidad entre profesores y alumnos.</a:t>
            </a:r>
            <a:endParaRPr lang="es-ES" sz="3200" b="1" dirty="0" smtClean="0">
              <a:latin typeface="Arial" pitchFamily="34" charset="0"/>
              <a:cs typeface="Arial" pitchFamily="34" charset="0"/>
            </a:endParaRPr>
          </a:p>
          <a:p>
            <a:pPr lvl="1"/>
            <a:endParaRPr lang="es-ES" b="1" dirty="0">
              <a:latin typeface="Arial" pitchFamily="34" charset="0"/>
              <a:cs typeface="Arial" pitchFamily="34" charset="0"/>
            </a:endParaRPr>
          </a:p>
        </p:txBody>
      </p:sp>
      <p:pic>
        <p:nvPicPr>
          <p:cNvPr id="6146" name="Picture 2"/>
          <p:cNvPicPr>
            <a:picLocks noChangeAspect="1" noChangeArrowheads="1"/>
          </p:cNvPicPr>
          <p:nvPr/>
        </p:nvPicPr>
        <p:blipFill>
          <a:blip r:embed="rId2" cstate="print"/>
          <a:srcRect/>
          <a:stretch>
            <a:fillRect/>
          </a:stretch>
        </p:blipFill>
        <p:spPr bwMode="auto">
          <a:xfrm>
            <a:off x="5359524" y="2564904"/>
            <a:ext cx="3784476" cy="238782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800" decel="100000"/>
                                        <p:tgtEl>
                                          <p:spTgt spid="3">
                                            <p:txEl>
                                              <p:pRg st="1" end="1"/>
                                            </p:txEl>
                                          </p:spTgt>
                                        </p:tgtEl>
                                      </p:cBhvr>
                                    </p:animEffect>
                                    <p:anim calcmode="lin" valueType="num">
                                      <p:cBhvr>
                                        <p:cTn id="16"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17"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18"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800" decel="100000"/>
                                        <p:tgtEl>
                                          <p:spTgt spid="3">
                                            <p:txEl>
                                              <p:pRg st="2" end="2"/>
                                            </p:txEl>
                                          </p:spTgt>
                                        </p:tgtEl>
                                      </p:cBhvr>
                                    </p:animEffect>
                                    <p:anim calcmode="lin" valueType="num">
                                      <p:cBhvr>
                                        <p:cTn id="24" dur="8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25" dur="8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26" dur="8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3">
                                            <p:txEl>
                                              <p:pRg st="2" end="2"/>
                                            </p:txEl>
                                          </p:spTgt>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800" decel="100000"/>
                                        <p:tgtEl>
                                          <p:spTgt spid="3">
                                            <p:txEl>
                                              <p:pRg st="3" end="3"/>
                                            </p:txEl>
                                          </p:spTgt>
                                        </p:tgtEl>
                                      </p:cBhvr>
                                    </p:animEffect>
                                    <p:anim calcmode="lin" valueType="num">
                                      <p:cBhvr>
                                        <p:cTn id="32" dur="800" decel="100000" fill="hold"/>
                                        <p:tgtEl>
                                          <p:spTgt spid="3">
                                            <p:txEl>
                                              <p:pRg st="3" end="3"/>
                                            </p:txEl>
                                          </p:spTgt>
                                        </p:tgtEl>
                                        <p:attrNameLst>
                                          <p:attrName>style.rotation</p:attrName>
                                        </p:attrNameLst>
                                      </p:cBhvr>
                                      <p:tavLst>
                                        <p:tav tm="0">
                                          <p:val>
                                            <p:fltVal val="-90"/>
                                          </p:val>
                                        </p:tav>
                                        <p:tav tm="100000">
                                          <p:val>
                                            <p:fltVal val="0"/>
                                          </p:val>
                                        </p:tav>
                                      </p:tavLst>
                                    </p:anim>
                                    <p:anim calcmode="lin" valueType="num">
                                      <p:cBhvr>
                                        <p:cTn id="33" dur="800" decel="100000" fill="hold"/>
                                        <p:tgtEl>
                                          <p:spTgt spid="3">
                                            <p:txEl>
                                              <p:pRg st="3" end="3"/>
                                            </p:txEl>
                                          </p:spTgt>
                                        </p:tgtEl>
                                        <p:attrNameLst>
                                          <p:attrName>ppt_x</p:attrName>
                                        </p:attrNameLst>
                                      </p:cBhvr>
                                      <p:tavLst>
                                        <p:tav tm="0">
                                          <p:val>
                                            <p:strVal val="#ppt_x+0.4"/>
                                          </p:val>
                                        </p:tav>
                                        <p:tav tm="100000">
                                          <p:val>
                                            <p:strVal val="#ppt_x-0.05"/>
                                          </p:val>
                                        </p:tav>
                                      </p:tavLst>
                                    </p:anim>
                                    <p:anim calcmode="lin" valueType="num">
                                      <p:cBhvr>
                                        <p:cTn id="34" dur="800" decel="100000" fill="hold"/>
                                        <p:tgtEl>
                                          <p:spTgt spid="3">
                                            <p:txEl>
                                              <p:pRg st="3" end="3"/>
                                            </p:txEl>
                                          </p:spTgt>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3">
                                            <p:txEl>
                                              <p:pRg st="3" end="3"/>
                                            </p:txEl>
                                          </p:spTgt>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3">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4" presetClass="entr" presetSubtype="0" fill="hold" nodeType="clickEffect">
                                  <p:stCondLst>
                                    <p:cond delay="0"/>
                                  </p:stCondLst>
                                  <p:childTnLst>
                                    <p:set>
                                      <p:cBhvr>
                                        <p:cTn id="40" dur="1" fill="hold">
                                          <p:stCondLst>
                                            <p:cond delay="0"/>
                                          </p:stCondLst>
                                        </p:cTn>
                                        <p:tgtEl>
                                          <p:spTgt spid="6146"/>
                                        </p:tgtEl>
                                        <p:attrNameLst>
                                          <p:attrName>style.visibility</p:attrName>
                                        </p:attrNameLst>
                                      </p:cBhvr>
                                      <p:to>
                                        <p:strVal val="visible"/>
                                      </p:to>
                                    </p:set>
                                    <p:anim from="(-#ppt_w/2)" to="(#ppt_x)" calcmode="lin" valueType="num">
                                      <p:cBhvr>
                                        <p:cTn id="41" dur="600" fill="hold">
                                          <p:stCondLst>
                                            <p:cond delay="0"/>
                                          </p:stCondLst>
                                        </p:cTn>
                                        <p:tgtEl>
                                          <p:spTgt spid="6146"/>
                                        </p:tgtEl>
                                        <p:attrNameLst>
                                          <p:attrName>ppt_x</p:attrName>
                                        </p:attrNameLst>
                                      </p:cBhvr>
                                    </p:anim>
                                    <p:anim from="0" to="-1.0" calcmode="lin" valueType="num">
                                      <p:cBhvr>
                                        <p:cTn id="42" dur="200" decel="50000" autoRev="1" fill="hold">
                                          <p:stCondLst>
                                            <p:cond delay="600"/>
                                          </p:stCondLst>
                                        </p:cTn>
                                        <p:tgtEl>
                                          <p:spTgt spid="6146"/>
                                        </p:tgtEl>
                                        <p:attrNameLst>
                                          <p:attrName>xshear</p:attrName>
                                        </p:attrNameLst>
                                      </p:cBhvr>
                                    </p:anim>
                                    <p:animScale>
                                      <p:cBhvr>
                                        <p:cTn id="43" dur="200" decel="100000" autoRev="1" fill="hold">
                                          <p:stCondLst>
                                            <p:cond delay="600"/>
                                          </p:stCondLst>
                                        </p:cTn>
                                        <p:tgtEl>
                                          <p:spTgt spid="6146"/>
                                        </p:tgtEl>
                                      </p:cBhvr>
                                      <p:from x="100000" y="100000"/>
                                      <p:to x="80000" y="100000"/>
                                    </p:animScale>
                                    <p:anim by="(#ppt_h/3+#ppt_w*0.1)" calcmode="lin" valueType="num">
                                      <p:cBhvr additive="sum">
                                        <p:cTn id="44" dur="200" decel="100000" autoRev="1" fill="hold">
                                          <p:stCondLst>
                                            <p:cond delay="600"/>
                                          </p:stCondLst>
                                        </p:cTn>
                                        <p:tgtEl>
                                          <p:spTgt spid="614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836712"/>
            <a:ext cx="8496944" cy="2880320"/>
          </a:xfrm>
        </p:spPr>
        <p:txBody>
          <a:bodyPr>
            <a:normAutofit fontScale="77500" lnSpcReduction="20000"/>
          </a:bodyPr>
          <a:lstStyle/>
          <a:p>
            <a:r>
              <a:rPr lang="es-ES" sz="3100" b="1" u="sng" dirty="0" smtClean="0">
                <a:latin typeface="Arial" pitchFamily="34" charset="0"/>
                <a:cs typeface="Arial" pitchFamily="34" charset="0"/>
              </a:rPr>
              <a:t>OBJETIVOS:</a:t>
            </a:r>
          </a:p>
          <a:p>
            <a:pPr lvl="1"/>
            <a:r>
              <a:rPr lang="es-ES" sz="2200" b="1" dirty="0" smtClean="0">
                <a:latin typeface="Arial" pitchFamily="34" charset="0"/>
                <a:cs typeface="Arial" pitchFamily="34" charset="0"/>
              </a:rPr>
              <a:t>Contribuir al desarrollo de una educación de calidad.</a:t>
            </a:r>
          </a:p>
          <a:p>
            <a:pPr lvl="1"/>
            <a:r>
              <a:rPr lang="es-ES" sz="2200" b="1" dirty="0" smtClean="0">
                <a:latin typeface="Arial" pitchFamily="34" charset="0"/>
                <a:cs typeface="Arial" pitchFamily="34" charset="0"/>
              </a:rPr>
              <a:t>Desarrollar la dimensión europea de la enseñanza.</a:t>
            </a:r>
          </a:p>
          <a:p>
            <a:pPr lvl="1"/>
            <a:r>
              <a:rPr lang="es-ES" sz="2200" b="1" dirty="0" smtClean="0">
                <a:latin typeface="Arial" pitchFamily="34" charset="0"/>
                <a:cs typeface="Arial" pitchFamily="34" charset="0"/>
              </a:rPr>
              <a:t>Favorecer la movilidad de estudiantes y profesores.</a:t>
            </a:r>
          </a:p>
          <a:p>
            <a:pPr lvl="1"/>
            <a:r>
              <a:rPr lang="es-ES" sz="2200" b="1" dirty="0" smtClean="0">
                <a:latin typeface="Arial" pitchFamily="34" charset="0"/>
                <a:cs typeface="Arial" pitchFamily="34" charset="0"/>
              </a:rPr>
              <a:t>Fomentar el reconocimiento académico de los títulos y de los períodos de estudios.</a:t>
            </a:r>
          </a:p>
          <a:p>
            <a:pPr lvl="1"/>
            <a:r>
              <a:rPr lang="es-ES" sz="2200" b="1" dirty="0" smtClean="0">
                <a:latin typeface="Arial" pitchFamily="34" charset="0"/>
                <a:cs typeface="Arial" pitchFamily="34" charset="0"/>
              </a:rPr>
              <a:t>Incrementar la cooperación entre las instituciones de enseñanza y los intercambios de jóvenes.</a:t>
            </a:r>
          </a:p>
          <a:p>
            <a:pPr lvl="1"/>
            <a:r>
              <a:rPr lang="es-ES" sz="2200" b="1" dirty="0" smtClean="0">
                <a:latin typeface="Arial" pitchFamily="34" charset="0"/>
                <a:cs typeface="Arial" pitchFamily="34" charset="0"/>
              </a:rPr>
              <a:t>Fomentar el desarrollo de la educación a distancia.</a:t>
            </a:r>
          </a:p>
          <a:p>
            <a:pPr lvl="1"/>
            <a:r>
              <a:rPr lang="es-ES" sz="2200" b="1" dirty="0" smtClean="0">
                <a:latin typeface="Arial" pitchFamily="34" charset="0"/>
                <a:cs typeface="Arial" pitchFamily="34" charset="0"/>
              </a:rPr>
              <a:t>Fomentar y desarrollar la cooperación entre las instituciones de enseñanza de los Estados miembros.</a:t>
            </a:r>
          </a:p>
          <a:p>
            <a:pPr lvl="1"/>
            <a:endParaRPr lang="es-ES" b="1" dirty="0">
              <a:latin typeface="Arial" pitchFamily="34" charset="0"/>
              <a:cs typeface="Arial" pitchFamily="34" charset="0"/>
            </a:endParaRPr>
          </a:p>
        </p:txBody>
      </p:sp>
      <p:pic>
        <p:nvPicPr>
          <p:cNvPr id="7170" name="Picture 2"/>
          <p:cNvPicPr>
            <a:picLocks noChangeAspect="1" noChangeArrowheads="1"/>
          </p:cNvPicPr>
          <p:nvPr/>
        </p:nvPicPr>
        <p:blipFill>
          <a:blip r:embed="rId2" cstate="print"/>
          <a:srcRect/>
          <a:stretch>
            <a:fillRect/>
          </a:stretch>
        </p:blipFill>
        <p:spPr bwMode="auto">
          <a:xfrm>
            <a:off x="4067944" y="3717032"/>
            <a:ext cx="3888432" cy="270935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1" end="1"/>
                                            </p:txEl>
                                          </p:spTgt>
                                        </p:tgtEl>
                                      </p:cBhvr>
                                    </p:animEffect>
                                  </p:childTnLst>
                                </p:cTn>
                              </p:par>
                              <p:par>
                                <p:cTn id="19" presetID="41" presetClass="entr" presetSubtype="0" fill="hold" grpId="0" nodeType="withEffect">
                                  <p:stCondLst>
                                    <p:cond delay="0"/>
                                  </p:stCondLst>
                                  <p:iterate type="lt">
                                    <p:tmPct val="10000"/>
                                  </p:iterate>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3"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
                                            <p:txEl>
                                              <p:pRg st="2" end="2"/>
                                            </p:txEl>
                                          </p:spTgt>
                                        </p:tgtEl>
                                      </p:cBhvr>
                                    </p:animEffect>
                                  </p:childTnLst>
                                </p:cTn>
                              </p:par>
                              <p:par>
                                <p:cTn id="26" presetID="41" presetClass="entr" presetSubtype="0" fill="hold" grpId="0" nodeType="withEffect">
                                  <p:stCondLst>
                                    <p:cond delay="0"/>
                                  </p:stCondLst>
                                  <p:iterate type="lt">
                                    <p:tmPct val="10000"/>
                                  </p:iterate>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30"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
                                            <p:txEl>
                                              <p:pRg st="3" end="3"/>
                                            </p:txEl>
                                          </p:spTgt>
                                        </p:tgtEl>
                                      </p:cBhvr>
                                    </p:animEffect>
                                  </p:childTnLst>
                                </p:cTn>
                              </p:par>
                              <p:par>
                                <p:cTn id="33" presetID="41" presetClass="entr" presetSubtype="0" fill="hold" grpId="0" nodeType="withEffect">
                                  <p:stCondLst>
                                    <p:cond delay="0"/>
                                  </p:stCondLst>
                                  <p:iterate type="lt">
                                    <p:tmPct val="10000"/>
                                  </p:iterate>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37"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3">
                                            <p:txEl>
                                              <p:pRg st="4" end="4"/>
                                            </p:txEl>
                                          </p:spTgt>
                                        </p:tgtEl>
                                      </p:cBhvr>
                                    </p:animEffect>
                                  </p:childTnLst>
                                </p:cTn>
                              </p:par>
                              <p:par>
                                <p:cTn id="40" presetID="41" presetClass="entr" presetSubtype="0" fill="hold" grpId="0" nodeType="withEffect">
                                  <p:stCondLst>
                                    <p:cond delay="0"/>
                                  </p:stCondLst>
                                  <p:iterate type="lt">
                                    <p:tmPct val="10000"/>
                                  </p:iterate>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3">
                                            <p:txEl>
                                              <p:pRg st="5" end="5"/>
                                            </p:txEl>
                                          </p:spTgt>
                                        </p:tgtEl>
                                        <p:attrNameLst>
                                          <p:attrName>ppt_y</p:attrName>
                                        </p:attrNameLst>
                                      </p:cBhvr>
                                      <p:tavLst>
                                        <p:tav tm="0">
                                          <p:val>
                                            <p:strVal val="#ppt_y"/>
                                          </p:val>
                                        </p:tav>
                                        <p:tav tm="100000">
                                          <p:val>
                                            <p:strVal val="#ppt_y"/>
                                          </p:val>
                                        </p:tav>
                                      </p:tavLst>
                                    </p:anim>
                                    <p:anim calcmode="lin" valueType="num">
                                      <p:cBhvr>
                                        <p:cTn id="44" dur="500" fill="hold"/>
                                        <p:tgtEl>
                                          <p:spTgt spid="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3">
                                            <p:txEl>
                                              <p:pRg st="5" end="5"/>
                                            </p:txEl>
                                          </p:spTgt>
                                        </p:tgtEl>
                                      </p:cBhvr>
                                    </p:animEffect>
                                  </p:childTnLst>
                                </p:cTn>
                              </p:par>
                              <p:par>
                                <p:cTn id="47" presetID="41" presetClass="entr" presetSubtype="0" fill="hold" grpId="0" nodeType="withEffect">
                                  <p:stCondLst>
                                    <p:cond delay="0"/>
                                  </p:stCondLst>
                                  <p:iterate type="lt">
                                    <p:tmPct val="10000"/>
                                  </p:iterate>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3">
                                            <p:txEl>
                                              <p:pRg st="6" end="6"/>
                                            </p:txEl>
                                          </p:spTgt>
                                        </p:tgtEl>
                                        <p:attrNameLst>
                                          <p:attrName>ppt_y</p:attrName>
                                        </p:attrNameLst>
                                      </p:cBhvr>
                                      <p:tavLst>
                                        <p:tav tm="0">
                                          <p:val>
                                            <p:strVal val="#ppt_y"/>
                                          </p:val>
                                        </p:tav>
                                        <p:tav tm="100000">
                                          <p:val>
                                            <p:strVal val="#ppt_y"/>
                                          </p:val>
                                        </p:tav>
                                      </p:tavLst>
                                    </p:anim>
                                    <p:anim calcmode="lin" valueType="num">
                                      <p:cBhvr>
                                        <p:cTn id="51" dur="500" fill="hold"/>
                                        <p:tgtEl>
                                          <p:spTgt spid="3">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3">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3">
                                            <p:txEl>
                                              <p:pRg st="6" end="6"/>
                                            </p:txEl>
                                          </p:spTgt>
                                        </p:tgtEl>
                                      </p:cBhvr>
                                    </p:animEffect>
                                  </p:childTnLst>
                                </p:cTn>
                              </p:par>
                              <p:par>
                                <p:cTn id="54" presetID="41" presetClass="entr" presetSubtype="0" fill="hold" grpId="0" nodeType="withEffect">
                                  <p:stCondLst>
                                    <p:cond delay="0"/>
                                  </p:stCondLst>
                                  <p:iterate type="lt">
                                    <p:tmPct val="10000"/>
                                  </p:iterate>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3">
                                            <p:txEl>
                                              <p:pRg st="7" end="7"/>
                                            </p:txEl>
                                          </p:spTgt>
                                        </p:tgtEl>
                                        <p:attrNameLst>
                                          <p:attrName>ppt_y</p:attrName>
                                        </p:attrNameLst>
                                      </p:cBhvr>
                                      <p:tavLst>
                                        <p:tav tm="0">
                                          <p:val>
                                            <p:strVal val="#ppt_y"/>
                                          </p:val>
                                        </p:tav>
                                        <p:tav tm="100000">
                                          <p:val>
                                            <p:strVal val="#ppt_y"/>
                                          </p:val>
                                        </p:tav>
                                      </p:tavLst>
                                    </p:anim>
                                    <p:anim calcmode="lin" valueType="num">
                                      <p:cBhvr>
                                        <p:cTn id="58" dur="500" fill="hold"/>
                                        <p:tgtEl>
                                          <p:spTgt spid="3">
                                            <p:txEl>
                                              <p:pRg st="7" end="7"/>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3">
                                            <p:txEl>
                                              <p:pRg st="7" end="7"/>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3">
                                            <p:txEl>
                                              <p:pRg st="7" end="7"/>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9" presetClass="entr" presetSubtype="0" fill="hold" nodeType="clickEffect">
                                  <p:stCondLst>
                                    <p:cond delay="0"/>
                                  </p:stCondLst>
                                  <p:childTnLst>
                                    <p:set>
                                      <p:cBhvr>
                                        <p:cTn id="64" dur="1" fill="hold">
                                          <p:stCondLst>
                                            <p:cond delay="0"/>
                                          </p:stCondLst>
                                        </p:cTn>
                                        <p:tgtEl>
                                          <p:spTgt spid="7170"/>
                                        </p:tgtEl>
                                        <p:attrNameLst>
                                          <p:attrName>style.visibility</p:attrName>
                                        </p:attrNameLst>
                                      </p:cBhvr>
                                      <p:to>
                                        <p:strVal val="visible"/>
                                      </p:to>
                                    </p:set>
                                    <p:anim calcmode="lin" valueType="num">
                                      <p:cBhvr>
                                        <p:cTn id="65" dur="1000" fill="hold"/>
                                        <p:tgtEl>
                                          <p:spTgt spid="7170"/>
                                        </p:tgtEl>
                                        <p:attrNameLst>
                                          <p:attrName>ppt_x</p:attrName>
                                        </p:attrNameLst>
                                      </p:cBhvr>
                                      <p:tavLst>
                                        <p:tav tm="0">
                                          <p:val>
                                            <p:strVal val="#ppt_x-.2"/>
                                          </p:val>
                                        </p:tav>
                                        <p:tav tm="100000">
                                          <p:val>
                                            <p:strVal val="#ppt_x"/>
                                          </p:val>
                                        </p:tav>
                                      </p:tavLst>
                                    </p:anim>
                                    <p:anim calcmode="lin" valueType="num">
                                      <p:cBhvr>
                                        <p:cTn id="66" dur="1000" fill="hold"/>
                                        <p:tgtEl>
                                          <p:spTgt spid="7170"/>
                                        </p:tgtEl>
                                        <p:attrNameLst>
                                          <p:attrName>ppt_y</p:attrName>
                                        </p:attrNameLst>
                                      </p:cBhvr>
                                      <p:tavLst>
                                        <p:tav tm="0">
                                          <p:val>
                                            <p:strVal val="#ppt_y"/>
                                          </p:val>
                                        </p:tav>
                                        <p:tav tm="100000">
                                          <p:val>
                                            <p:strVal val="#ppt_y"/>
                                          </p:val>
                                        </p:tav>
                                      </p:tavLst>
                                    </p:anim>
                                    <p:animEffect transition="in" filter="wipe(right)" prLst="gradientSize: 0.1">
                                      <p:cBhvr>
                                        <p:cTn id="67" dur="1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8003232" cy="5271864"/>
          </a:xfrm>
        </p:spPr>
        <p:txBody>
          <a:bodyPr>
            <a:normAutofit/>
          </a:bodyPr>
          <a:lstStyle/>
          <a:p>
            <a:r>
              <a:rPr lang="es-ES" sz="3100" b="1" u="sng" dirty="0" smtClean="0">
                <a:latin typeface="Arial" pitchFamily="34" charset="0"/>
                <a:cs typeface="Arial" pitchFamily="34" charset="0"/>
              </a:rPr>
              <a:t>PROGRAMAS DE ACCIÓN:</a:t>
            </a:r>
          </a:p>
          <a:p>
            <a:pPr lvl="1"/>
            <a:r>
              <a:rPr lang="es-ES" b="1" i="1" u="sng" dirty="0" smtClean="0">
                <a:solidFill>
                  <a:schemeClr val="accent6">
                    <a:lumMod val="75000"/>
                  </a:schemeClr>
                </a:solidFill>
                <a:latin typeface="Arial" pitchFamily="34" charset="0"/>
                <a:cs typeface="Arial" pitchFamily="34" charset="0"/>
              </a:rPr>
              <a:t>Sócrates</a:t>
            </a:r>
            <a:r>
              <a:rPr lang="es-ES" b="1" i="1" u="sng" dirty="0" smtClean="0">
                <a:solidFill>
                  <a:schemeClr val="accent6">
                    <a:lumMod val="75000"/>
                  </a:schemeClr>
                </a:solidFill>
                <a:latin typeface="Arial" pitchFamily="34" charset="0"/>
                <a:cs typeface="Arial" pitchFamily="34" charset="0"/>
              </a:rPr>
              <a:t>: </a:t>
            </a:r>
            <a:r>
              <a:rPr lang="es-ES" sz="1800" b="1" dirty="0" smtClean="0">
                <a:latin typeface="Arial" pitchFamily="34" charset="0"/>
                <a:cs typeface="Arial" pitchFamily="34" charset="0"/>
              </a:rPr>
              <a:t>este </a:t>
            </a:r>
            <a:r>
              <a:rPr lang="es-ES" sz="1800" b="1" dirty="0" smtClean="0">
                <a:latin typeface="Arial" pitchFamily="34" charset="0"/>
                <a:cs typeface="Arial" pitchFamily="34" charset="0"/>
              </a:rPr>
              <a:t>programa tiene como objetivo promover una Europa del conocimiento y fomentar el aprendizaje a lo largo de la vida mediante el aprendizaje de lenguas extranjeras, la promoción de la movilidad, el fomento de la cooperación a nivel europeo, la apertura a los medios de acceso a la educación y una mayor utilización de las nuevas tecnologías en el ámbito educativo.</a:t>
            </a:r>
            <a:endParaRPr lang="es-ES" sz="1800" b="1" dirty="0" smtClean="0">
              <a:latin typeface="Arial" pitchFamily="34" charset="0"/>
              <a:cs typeface="Arial" pitchFamily="34" charset="0"/>
            </a:endParaRPr>
          </a:p>
          <a:p>
            <a:pPr lvl="1">
              <a:buNone/>
            </a:pPr>
            <a:endParaRPr lang="es-ES" b="1" dirty="0" smtClean="0">
              <a:latin typeface="Arial" pitchFamily="34" charset="0"/>
              <a:cs typeface="Arial"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3635896" y="3717032"/>
            <a:ext cx="4474558" cy="287866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randombar(horizontal)">
                                      <p:cBhvr>
                                        <p:cTn id="1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980728"/>
            <a:ext cx="8172400" cy="3240360"/>
          </a:xfrm>
        </p:spPr>
        <p:txBody>
          <a:bodyPr>
            <a:normAutofit fontScale="92500" lnSpcReduction="10000"/>
          </a:bodyPr>
          <a:lstStyle/>
          <a:p>
            <a:pPr lvl="1"/>
            <a:r>
              <a:rPr lang="es-ES" sz="2200" b="1" i="1" u="sng" dirty="0" smtClean="0">
                <a:solidFill>
                  <a:schemeClr val="accent6">
                    <a:lumMod val="75000"/>
                  </a:schemeClr>
                </a:solidFill>
                <a:latin typeface="Arial" pitchFamily="34" charset="0"/>
                <a:cs typeface="Arial" pitchFamily="34" charset="0"/>
              </a:rPr>
              <a:t>Tempus: </a:t>
            </a:r>
          </a:p>
          <a:p>
            <a:pPr lvl="2"/>
            <a:r>
              <a:rPr lang="es-ES" b="1" dirty="0" smtClean="0">
                <a:latin typeface="Arial" pitchFamily="34" charset="0"/>
                <a:cs typeface="Arial" pitchFamily="34" charset="0"/>
              </a:rPr>
              <a:t>Fue aprobado por el Consejo en mayo de 1990 tras la caída del Muro de Berlín. Se trata de un proyecto de cooperación transeuropeo entre centros de enseñanza superior de la UE, los países asociados de Europa Oriental, Próximo y Medio Oriente, África del Norte y Asia Central. Se dedica tanto a fomentar proyectos de cooperación en el ámbito del desarrollo y modernización de planes de estudio de enseñanza superior, formación de profesores y gestión de universidades, pero también a las reformas estructurales del sector universitario. </a:t>
            </a:r>
          </a:p>
          <a:p>
            <a:endParaRPr lang="es-ES" b="1" dirty="0">
              <a:latin typeface="Arial" pitchFamily="34" charset="0"/>
              <a:cs typeface="Arial" pitchFamily="34" charset="0"/>
            </a:endParaRPr>
          </a:p>
        </p:txBody>
      </p:sp>
      <p:pic>
        <p:nvPicPr>
          <p:cNvPr id="8194" name="Picture 2"/>
          <p:cNvPicPr>
            <a:picLocks noChangeAspect="1" noChangeArrowheads="1"/>
          </p:cNvPicPr>
          <p:nvPr/>
        </p:nvPicPr>
        <p:blipFill>
          <a:blip r:embed="rId2" cstate="print"/>
          <a:srcRect/>
          <a:stretch>
            <a:fillRect/>
          </a:stretch>
        </p:blipFill>
        <p:spPr bwMode="auto">
          <a:xfrm>
            <a:off x="4932040" y="3789040"/>
            <a:ext cx="3992488" cy="2791648"/>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323528" y="4221088"/>
            <a:ext cx="4270994" cy="172819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2.5"/>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0.01"/>
                                          </p:val>
                                        </p:tav>
                                        <p:tav tm="100000">
                                          <p:val>
                                            <p:strVal val="#ppt_h"/>
                                          </p:val>
                                        </p:tav>
                                      </p:tavLst>
                                    </p:anim>
                                    <p:anim calcmode="lin" valueType="num">
                                      <p:cBhvr>
                                        <p:cTn id="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h+1"/>
                                          </p:val>
                                        </p:tav>
                                        <p:tav tm="100000">
                                          <p:val>
                                            <p:strVal val="#ppt_y"/>
                                          </p:val>
                                        </p:tav>
                                      </p:tavLst>
                                    </p:anim>
                                    <p:animEffect transition="in" filter="fade">
                                      <p:cBhvr>
                                        <p:cTn id="11" dur="500"/>
                                        <p:tgtEl>
                                          <p:spTgt spid="3">
                                            <p:txEl>
                                              <p:pRg st="0" end="0"/>
                                            </p:txEl>
                                          </p:spTgt>
                                        </p:tgtEl>
                                      </p:cBhvr>
                                    </p:animEffect>
                                  </p:childTnLst>
                                </p:cTn>
                              </p:par>
                              <p:par>
                                <p:cTn id="12" presetID="58" presetClass="entr" presetSubtype="0" accel="10000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strVal val="#ppt_w*2.5"/>
                                          </p:val>
                                        </p:tav>
                                        <p:tav tm="100000">
                                          <p:val>
                                            <p:strVal val="#ppt_w"/>
                                          </p:val>
                                        </p:tav>
                                      </p:tavLst>
                                    </p:anim>
                                    <p:anim calcmode="lin" valueType="num">
                                      <p:cBhvr>
                                        <p:cTn id="15" dur="500" fill="hold"/>
                                        <p:tgtEl>
                                          <p:spTgt spid="3">
                                            <p:txEl>
                                              <p:pRg st="1" end="1"/>
                                            </p:txEl>
                                          </p:spTgt>
                                        </p:tgtEl>
                                        <p:attrNameLst>
                                          <p:attrName>ppt_h</p:attrName>
                                        </p:attrNameLst>
                                      </p:cBhvr>
                                      <p:tavLst>
                                        <p:tav tm="0">
                                          <p:val>
                                            <p:strVal val="#ppt_h*0.01"/>
                                          </p:val>
                                        </p:tav>
                                        <p:tav tm="100000">
                                          <p:val>
                                            <p:strVal val="#ppt_h"/>
                                          </p:val>
                                        </p:tav>
                                      </p:tavLst>
                                    </p:anim>
                                    <p:anim calcmode="lin" valueType="num">
                                      <p:cBhvr>
                                        <p:cTn id="16"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h+1"/>
                                          </p:val>
                                        </p:tav>
                                        <p:tav tm="100000">
                                          <p:val>
                                            <p:strVal val="#ppt_y"/>
                                          </p:val>
                                        </p:tav>
                                      </p:tavLst>
                                    </p:anim>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2"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animScale>
                                      <p:cBhvr>
                                        <p:cTn id="23" dur="1000" decel="50000" fill="hold">
                                          <p:stCondLst>
                                            <p:cond delay="0"/>
                                          </p:stCondLst>
                                        </p:cTn>
                                        <p:tgtEl>
                                          <p:spTgt spid="10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026"/>
                                        </p:tgtEl>
                                        <p:attrNameLst>
                                          <p:attrName>ppt_x</p:attrName>
                                          <p:attrName>ppt_y</p:attrName>
                                        </p:attrNameLst>
                                      </p:cBhvr>
                                    </p:animMotion>
                                    <p:animEffect transition="in" filter="fade">
                                      <p:cBhvr>
                                        <p:cTn id="25" dur="1000"/>
                                        <p:tgtEl>
                                          <p:spTgt spid="1026"/>
                                        </p:tgtEl>
                                      </p:cBhvr>
                                    </p:animEffect>
                                  </p:childTnLst>
                                </p:cTn>
                              </p:par>
                            </p:childTnLst>
                          </p:cTn>
                        </p:par>
                      </p:childTnLst>
                    </p:cTn>
                  </p:par>
                  <p:par>
                    <p:cTn id="26" fill="hold">
                      <p:stCondLst>
                        <p:cond delay="indefinite"/>
                      </p:stCondLst>
                      <p:childTnLst>
                        <p:par>
                          <p:cTn id="27" fill="hold">
                            <p:stCondLst>
                              <p:cond delay="0"/>
                            </p:stCondLst>
                            <p:childTnLst>
                              <p:par>
                                <p:cTn id="28" presetID="52" presetClass="entr" presetSubtype="0" fill="hold" nodeType="clickEffect">
                                  <p:stCondLst>
                                    <p:cond delay="0"/>
                                  </p:stCondLst>
                                  <p:childTnLst>
                                    <p:set>
                                      <p:cBhvr>
                                        <p:cTn id="29" dur="1" fill="hold">
                                          <p:stCondLst>
                                            <p:cond delay="0"/>
                                          </p:stCondLst>
                                        </p:cTn>
                                        <p:tgtEl>
                                          <p:spTgt spid="8194"/>
                                        </p:tgtEl>
                                        <p:attrNameLst>
                                          <p:attrName>style.visibility</p:attrName>
                                        </p:attrNameLst>
                                      </p:cBhvr>
                                      <p:to>
                                        <p:strVal val="visible"/>
                                      </p:to>
                                    </p:set>
                                    <p:animScale>
                                      <p:cBhvr>
                                        <p:cTn id="30" dur="1000" decel="50000" fill="hold">
                                          <p:stCondLst>
                                            <p:cond delay="0"/>
                                          </p:stCondLst>
                                        </p:cTn>
                                        <p:tgtEl>
                                          <p:spTgt spid="81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8194"/>
                                        </p:tgtEl>
                                        <p:attrNameLst>
                                          <p:attrName>ppt_x</p:attrName>
                                          <p:attrName>ppt_y</p:attrName>
                                        </p:attrNameLst>
                                      </p:cBhvr>
                                    </p:animMotion>
                                    <p:animEffect transition="in" filter="fade">
                                      <p:cBhvr>
                                        <p:cTn id="32" dur="1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268760"/>
            <a:ext cx="5410944" cy="5040560"/>
          </a:xfrm>
        </p:spPr>
        <p:txBody>
          <a:bodyPr>
            <a:normAutofit fontScale="92500" lnSpcReduction="20000"/>
          </a:bodyPr>
          <a:lstStyle/>
          <a:p>
            <a:pPr lvl="1"/>
            <a:r>
              <a:rPr lang="es-ES" sz="2200" b="1" i="1" u="sng" dirty="0" smtClean="0">
                <a:solidFill>
                  <a:schemeClr val="accent6">
                    <a:lumMod val="75000"/>
                  </a:schemeClr>
                </a:solidFill>
                <a:latin typeface="Arial" pitchFamily="34" charset="0"/>
                <a:cs typeface="Arial" pitchFamily="34" charset="0"/>
              </a:rPr>
              <a:t>Erasmus Mundus: </a:t>
            </a:r>
          </a:p>
          <a:p>
            <a:pPr lvl="2"/>
            <a:r>
              <a:rPr lang="es-ES" b="1" dirty="0" smtClean="0">
                <a:latin typeface="Arial" pitchFamily="34" charset="0"/>
                <a:cs typeface="Arial" pitchFamily="34" charset="0"/>
              </a:rPr>
              <a:t>Fue creado en julio de 2003 con el objetivo de hacer avanzar la cooperación cultural con terceros países en el ámbito de la enseñanza superior. Proporciona ayuda financiera para la creación de cursos de master de la UE que reúnan al menos a tres instituciones de enseñanza superior de tres Estados miembros, y que conduzcan a la obtención de títulos dobles, múltiples o conjuntos reconocidos. Concede becas a estudiantes e investigadores invitados de terceros países y apoya la creación de asociaciones entre instituciones de enseñanza superior de la UE y de terceros países.</a:t>
            </a:r>
          </a:p>
          <a:p>
            <a:endParaRPr lang="es-ES" b="1" dirty="0">
              <a:latin typeface="Arial" pitchFamily="34" charset="0"/>
              <a:cs typeface="Arial"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5724128" y="4221088"/>
            <a:ext cx="3151237" cy="1449569"/>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6228184" y="1628800"/>
            <a:ext cx="2009378" cy="200937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2.5"/>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0.01"/>
                                          </p:val>
                                        </p:tav>
                                        <p:tav tm="100000">
                                          <p:val>
                                            <p:strVal val="#ppt_h"/>
                                          </p:val>
                                        </p:tav>
                                      </p:tavLst>
                                    </p:anim>
                                    <p:anim calcmode="lin" valueType="num">
                                      <p:cBhvr>
                                        <p:cTn id="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h+1"/>
                                          </p:val>
                                        </p:tav>
                                        <p:tav tm="100000">
                                          <p:val>
                                            <p:strVal val="#ppt_y"/>
                                          </p:val>
                                        </p:tav>
                                      </p:tavLst>
                                    </p:anim>
                                    <p:animEffect transition="in" filter="fade">
                                      <p:cBhvr>
                                        <p:cTn id="11" dur="500"/>
                                        <p:tgtEl>
                                          <p:spTgt spid="3">
                                            <p:txEl>
                                              <p:pRg st="0" end="0"/>
                                            </p:txEl>
                                          </p:spTgt>
                                        </p:tgtEl>
                                      </p:cBhvr>
                                    </p:animEffect>
                                  </p:childTnLst>
                                </p:cTn>
                              </p:par>
                              <p:par>
                                <p:cTn id="12" presetID="58" presetClass="entr" presetSubtype="0" accel="10000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strVal val="#ppt_w*2.5"/>
                                          </p:val>
                                        </p:tav>
                                        <p:tav tm="100000">
                                          <p:val>
                                            <p:strVal val="#ppt_w"/>
                                          </p:val>
                                        </p:tav>
                                      </p:tavLst>
                                    </p:anim>
                                    <p:anim calcmode="lin" valueType="num">
                                      <p:cBhvr>
                                        <p:cTn id="15" dur="500" fill="hold"/>
                                        <p:tgtEl>
                                          <p:spTgt spid="3">
                                            <p:txEl>
                                              <p:pRg st="1" end="1"/>
                                            </p:txEl>
                                          </p:spTgt>
                                        </p:tgtEl>
                                        <p:attrNameLst>
                                          <p:attrName>ppt_h</p:attrName>
                                        </p:attrNameLst>
                                      </p:cBhvr>
                                      <p:tavLst>
                                        <p:tav tm="0">
                                          <p:val>
                                            <p:strVal val="#ppt_h*0.01"/>
                                          </p:val>
                                        </p:tav>
                                        <p:tav tm="100000">
                                          <p:val>
                                            <p:strVal val="#ppt_h"/>
                                          </p:val>
                                        </p:tav>
                                      </p:tavLst>
                                    </p:anim>
                                    <p:anim calcmode="lin" valueType="num">
                                      <p:cBhvr>
                                        <p:cTn id="16"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h+1"/>
                                          </p:val>
                                        </p:tav>
                                        <p:tav tm="100000">
                                          <p:val>
                                            <p:strVal val="#ppt_y"/>
                                          </p:val>
                                        </p:tav>
                                      </p:tavLst>
                                    </p:anim>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nodeType="clickEffect">
                                  <p:stCondLst>
                                    <p:cond delay="0"/>
                                  </p:stCondLst>
                                  <p:childTnLst>
                                    <p:set>
                                      <p:cBhvr>
                                        <p:cTn id="22" dur="1" fill="hold">
                                          <p:stCondLst>
                                            <p:cond delay="0"/>
                                          </p:stCondLst>
                                        </p:cTn>
                                        <p:tgtEl>
                                          <p:spTgt spid="2051"/>
                                        </p:tgtEl>
                                        <p:attrNameLst>
                                          <p:attrName>style.visibility</p:attrName>
                                        </p:attrNameLst>
                                      </p:cBhvr>
                                      <p:to>
                                        <p:strVal val="visible"/>
                                      </p:to>
                                    </p:set>
                                    <p:anim from="(-#ppt_w/2)" to="(#ppt_x)" calcmode="lin" valueType="num">
                                      <p:cBhvr>
                                        <p:cTn id="23" dur="600" fill="hold">
                                          <p:stCondLst>
                                            <p:cond delay="0"/>
                                          </p:stCondLst>
                                        </p:cTn>
                                        <p:tgtEl>
                                          <p:spTgt spid="2051"/>
                                        </p:tgtEl>
                                        <p:attrNameLst>
                                          <p:attrName>ppt_x</p:attrName>
                                        </p:attrNameLst>
                                      </p:cBhvr>
                                    </p:anim>
                                    <p:anim from="0" to="-1.0" calcmode="lin" valueType="num">
                                      <p:cBhvr>
                                        <p:cTn id="24" dur="200" decel="50000" autoRev="1" fill="hold">
                                          <p:stCondLst>
                                            <p:cond delay="600"/>
                                          </p:stCondLst>
                                        </p:cTn>
                                        <p:tgtEl>
                                          <p:spTgt spid="2051"/>
                                        </p:tgtEl>
                                        <p:attrNameLst>
                                          <p:attrName>xshear</p:attrName>
                                        </p:attrNameLst>
                                      </p:cBhvr>
                                    </p:anim>
                                    <p:animScale>
                                      <p:cBhvr>
                                        <p:cTn id="25" dur="200" decel="100000" autoRev="1" fill="hold">
                                          <p:stCondLst>
                                            <p:cond delay="600"/>
                                          </p:stCondLst>
                                        </p:cTn>
                                        <p:tgtEl>
                                          <p:spTgt spid="2051"/>
                                        </p:tgtEl>
                                      </p:cBhvr>
                                      <p:from x="100000" y="100000"/>
                                      <p:to x="80000" y="100000"/>
                                    </p:animScale>
                                    <p:anim by="(#ppt_h/3+#ppt_w*0.1)" calcmode="lin" valueType="num">
                                      <p:cBhvr additive="sum">
                                        <p:cTn id="26" dur="200" decel="100000" autoRev="1" fill="hold">
                                          <p:stCondLst>
                                            <p:cond delay="600"/>
                                          </p:stCondLst>
                                        </p:cTn>
                                        <p:tgtEl>
                                          <p:spTgt spid="2051"/>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anim from="(-#ppt_w/2)" to="(#ppt_x)" calcmode="lin" valueType="num">
                                      <p:cBhvr>
                                        <p:cTn id="31" dur="600" fill="hold">
                                          <p:stCondLst>
                                            <p:cond delay="0"/>
                                          </p:stCondLst>
                                        </p:cTn>
                                        <p:tgtEl>
                                          <p:spTgt spid="2050"/>
                                        </p:tgtEl>
                                        <p:attrNameLst>
                                          <p:attrName>ppt_x</p:attrName>
                                        </p:attrNameLst>
                                      </p:cBhvr>
                                    </p:anim>
                                    <p:anim from="0" to="-1.0" calcmode="lin" valueType="num">
                                      <p:cBhvr>
                                        <p:cTn id="32" dur="200" decel="50000" autoRev="1" fill="hold">
                                          <p:stCondLst>
                                            <p:cond delay="600"/>
                                          </p:stCondLst>
                                        </p:cTn>
                                        <p:tgtEl>
                                          <p:spTgt spid="2050"/>
                                        </p:tgtEl>
                                        <p:attrNameLst>
                                          <p:attrName>xshear</p:attrName>
                                        </p:attrNameLst>
                                      </p:cBhvr>
                                    </p:anim>
                                    <p:animScale>
                                      <p:cBhvr>
                                        <p:cTn id="33" dur="200" decel="100000" autoRev="1" fill="hold">
                                          <p:stCondLst>
                                            <p:cond delay="600"/>
                                          </p:stCondLst>
                                        </p:cTn>
                                        <p:tgtEl>
                                          <p:spTgt spid="2050"/>
                                        </p:tgtEl>
                                      </p:cBhvr>
                                      <p:from x="100000" y="100000"/>
                                      <p:to x="80000" y="100000"/>
                                    </p:animScale>
                                    <p:anim by="(#ppt_h/3+#ppt_w*0.1)" calcmode="lin" valueType="num">
                                      <p:cBhvr additive="sum">
                                        <p:cTn id="34" dur="200" decel="100000" autoRev="1" fill="hold">
                                          <p:stCondLst>
                                            <p:cond delay="600"/>
                                          </p:stCondLst>
                                        </p:cTn>
                                        <p:tgtEl>
                                          <p:spTgt spid="2050"/>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124744"/>
            <a:ext cx="5328592" cy="5112568"/>
          </a:xfrm>
        </p:spPr>
        <p:txBody>
          <a:bodyPr>
            <a:normAutofit fontScale="92500" lnSpcReduction="20000"/>
          </a:bodyPr>
          <a:lstStyle/>
          <a:p>
            <a:pPr lvl="1"/>
            <a:r>
              <a:rPr lang="es-ES" b="1" i="1" u="sng" dirty="0" smtClean="0">
                <a:solidFill>
                  <a:schemeClr val="accent6">
                    <a:lumMod val="75000"/>
                  </a:schemeClr>
                </a:solidFill>
                <a:latin typeface="Arial" pitchFamily="34" charset="0"/>
                <a:cs typeface="Arial" pitchFamily="34" charset="0"/>
              </a:rPr>
              <a:t>Proceso de Bolonia: </a:t>
            </a:r>
          </a:p>
          <a:p>
            <a:pPr lvl="2"/>
            <a:r>
              <a:rPr lang="es-ES" b="1" dirty="0" smtClean="0">
                <a:latin typeface="Arial" pitchFamily="34" charset="0"/>
                <a:cs typeface="Arial" pitchFamily="34" charset="0"/>
              </a:rPr>
              <a:t>Trata de la Reforma Universitaria (1998-actualidad) a nivel europeo incluida en la Estrategia de Lisboa y llamada popularmente Proceso de Bolonia. Se considera que empieza con la Declaración de Bolonia; de ahí su nombre, aunque no se refiere únicamente a ésta sino a todo el proceso educativo que se ha desarrollado desde entonces. El proceso de Bolonia, pese a no ser un tratado vinculante, condujo a la creación del Espacio Europeo de Educación Superior, un ámbito al que se incorporaron países y que serviría de marco de referencia a las reformas educativas que muchos países habrían de iniciar en los primeros años del siglo XXI.</a:t>
            </a:r>
          </a:p>
          <a:p>
            <a:endParaRPr lang="es-ES" b="1" dirty="0">
              <a:latin typeface="Arial" pitchFamily="34" charset="0"/>
              <a:cs typeface="Arial" pitchFamily="34" charset="0"/>
            </a:endParaRPr>
          </a:p>
        </p:txBody>
      </p:sp>
      <p:pic>
        <p:nvPicPr>
          <p:cNvPr id="4" name="Picture 2"/>
          <p:cNvPicPr>
            <a:picLocks noChangeAspect="1" noChangeArrowheads="1"/>
          </p:cNvPicPr>
          <p:nvPr/>
        </p:nvPicPr>
        <p:blipFill>
          <a:blip r:embed="rId3" cstate="print"/>
          <a:srcRect/>
          <a:stretch>
            <a:fillRect/>
          </a:stretch>
        </p:blipFill>
        <p:spPr bwMode="auto">
          <a:xfrm>
            <a:off x="5220072" y="1196752"/>
            <a:ext cx="3672408" cy="2549556"/>
          </a:xfrm>
          <a:prstGeom prst="rect">
            <a:avLst/>
          </a:prstGeom>
          <a:noFill/>
          <a:ln w="9525">
            <a:noFill/>
            <a:miter lim="800000"/>
            <a:headEnd/>
            <a:tailEnd/>
          </a:ln>
        </p:spPr>
      </p:pic>
      <p:pic>
        <p:nvPicPr>
          <p:cNvPr id="4099" name="Picture 3" descr="C:\Users\pilar\escritorio\plan bolonia.jpg"/>
          <p:cNvPicPr>
            <a:picLocks noChangeAspect="1" noChangeArrowheads="1"/>
          </p:cNvPicPr>
          <p:nvPr/>
        </p:nvPicPr>
        <p:blipFill>
          <a:blip r:embed="rId4" cstate="print"/>
          <a:srcRect/>
          <a:stretch>
            <a:fillRect/>
          </a:stretch>
        </p:blipFill>
        <p:spPr bwMode="auto">
          <a:xfrm>
            <a:off x="6012160" y="4149080"/>
            <a:ext cx="2088232" cy="2040772"/>
          </a:xfrm>
          <a:prstGeom prst="rect">
            <a:avLst/>
          </a:prstGeom>
          <a:noFill/>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childTnLst>
                                </p:cTn>
                              </p:par>
                              <p:par>
                                <p:cTn id="11" presetID="39" presetClass="entr" presetSubtype="0" accel="10000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9" presetClass="entr" presetSubtype="0" accel="10000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4099"/>
                                        </p:tgtEl>
                                        <p:attrNameLst>
                                          <p:attrName>style.visibility</p:attrName>
                                        </p:attrNameLst>
                                      </p:cBhvr>
                                      <p:to>
                                        <p:strVal val="visible"/>
                                      </p:to>
                                    </p:set>
                                    <p:anim calcmode="lin" valueType="num">
                                      <p:cBhvr>
                                        <p:cTn id="29" dur="1000" fill="hold"/>
                                        <p:tgtEl>
                                          <p:spTgt spid="4099"/>
                                        </p:tgtEl>
                                        <p:attrNameLst>
                                          <p:attrName>ppt_x</p:attrName>
                                        </p:attrNameLst>
                                      </p:cBhvr>
                                      <p:tavLst>
                                        <p:tav tm="0">
                                          <p:val>
                                            <p:strVal val="#ppt_x-.2"/>
                                          </p:val>
                                        </p:tav>
                                        <p:tav tm="100000">
                                          <p:val>
                                            <p:strVal val="#ppt_x"/>
                                          </p:val>
                                        </p:tav>
                                      </p:tavLst>
                                    </p:anim>
                                    <p:anim calcmode="lin" valueType="num">
                                      <p:cBhvr>
                                        <p:cTn id="30" dur="1000" fill="hold"/>
                                        <p:tgtEl>
                                          <p:spTgt spid="4099"/>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4690864" cy="4752528"/>
          </a:xfrm>
        </p:spPr>
        <p:txBody>
          <a:bodyPr>
            <a:normAutofit lnSpcReduction="10000"/>
          </a:bodyPr>
          <a:lstStyle/>
          <a:p>
            <a:pPr lvl="1"/>
            <a:r>
              <a:rPr lang="es-ES" sz="2500" b="1" i="1" u="sng" dirty="0" smtClean="0">
                <a:solidFill>
                  <a:schemeClr val="accent6">
                    <a:lumMod val="75000"/>
                  </a:schemeClr>
                </a:solidFill>
                <a:latin typeface="Arial" pitchFamily="34" charset="0"/>
                <a:cs typeface="Arial" pitchFamily="34" charset="0"/>
              </a:rPr>
              <a:t>Leonardo da Vinci: </a:t>
            </a:r>
          </a:p>
          <a:p>
            <a:pPr lvl="2"/>
            <a:r>
              <a:rPr lang="es-ES" b="1" dirty="0" smtClean="0">
                <a:latin typeface="Arial" pitchFamily="34" charset="0"/>
                <a:cs typeface="Arial" pitchFamily="34" charset="0"/>
              </a:rPr>
              <a:t>Programa de formación profesional, principalmente para prácticas de jóvenes trabajadores y formadores en empresas de otros países, así como proyectos de cooperación entre centros de formación profesional y empresas.</a:t>
            </a:r>
          </a:p>
          <a:p>
            <a:pPr lvl="1"/>
            <a:r>
              <a:rPr lang="es-ES" sz="2500" b="1" i="1" u="sng" dirty="0" smtClean="0">
                <a:solidFill>
                  <a:schemeClr val="accent6">
                    <a:lumMod val="75000"/>
                  </a:schemeClr>
                </a:solidFill>
                <a:latin typeface="Arial" pitchFamily="34" charset="0"/>
                <a:cs typeface="Arial" pitchFamily="34" charset="0"/>
              </a:rPr>
              <a:t>Comenius:</a:t>
            </a:r>
          </a:p>
          <a:p>
            <a:pPr lvl="2"/>
            <a:r>
              <a:rPr lang="es-ES" b="1" dirty="0" smtClean="0">
                <a:latin typeface="Arial" pitchFamily="34" charset="0"/>
                <a:cs typeface="Arial" pitchFamily="34" charset="0"/>
              </a:rPr>
              <a:t>Financia la cooperación entre los centros de enseñanza y el profesorado.</a:t>
            </a:r>
          </a:p>
          <a:p>
            <a:pPr>
              <a:buNone/>
            </a:pPr>
            <a:endParaRPr lang="es-ES" dirty="0"/>
          </a:p>
        </p:txBody>
      </p:sp>
      <p:pic>
        <p:nvPicPr>
          <p:cNvPr id="3075" name="Picture 3"/>
          <p:cNvPicPr>
            <a:picLocks noChangeAspect="1" noChangeArrowheads="1"/>
          </p:cNvPicPr>
          <p:nvPr/>
        </p:nvPicPr>
        <p:blipFill>
          <a:blip r:embed="rId2" cstate="print"/>
          <a:srcRect/>
          <a:stretch>
            <a:fillRect/>
          </a:stretch>
        </p:blipFill>
        <p:spPr bwMode="auto">
          <a:xfrm>
            <a:off x="5580112" y="3284984"/>
            <a:ext cx="2514600" cy="1676400"/>
          </a:xfrm>
          <a:prstGeom prst="rect">
            <a:avLst/>
          </a:prstGeom>
          <a:noFill/>
          <a:ln w="9525">
            <a:noFill/>
            <a:miter lim="800000"/>
            <a:headEnd/>
            <a:tailEnd/>
          </a:ln>
        </p:spPr>
      </p:pic>
      <p:pic>
        <p:nvPicPr>
          <p:cNvPr id="3076" name="Picture 4"/>
          <p:cNvPicPr>
            <a:picLocks noChangeAspect="1" noChangeArrowheads="1"/>
          </p:cNvPicPr>
          <p:nvPr/>
        </p:nvPicPr>
        <p:blipFill>
          <a:blip r:embed="rId3" cstate="print"/>
          <a:srcRect/>
          <a:stretch>
            <a:fillRect/>
          </a:stretch>
        </p:blipFill>
        <p:spPr bwMode="auto">
          <a:xfrm>
            <a:off x="5436096" y="1340768"/>
            <a:ext cx="3476716" cy="129614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800" decel="100000"/>
                                        <p:tgtEl>
                                          <p:spTgt spid="3">
                                            <p:txEl>
                                              <p:pRg st="1" end="1"/>
                                            </p:txEl>
                                          </p:spTgt>
                                        </p:tgtEl>
                                      </p:cBhvr>
                                    </p:animEffect>
                                    <p:anim calcmode="lin" valueType="num">
                                      <p:cBhvr>
                                        <p:cTn id="16"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17"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18"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800" decel="100000"/>
                                        <p:tgtEl>
                                          <p:spTgt spid="3">
                                            <p:txEl>
                                              <p:pRg st="2" end="2"/>
                                            </p:txEl>
                                          </p:spTgt>
                                        </p:tgtEl>
                                      </p:cBhvr>
                                    </p:animEffect>
                                    <p:anim calcmode="lin" valueType="num">
                                      <p:cBhvr>
                                        <p:cTn id="24" dur="8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25" dur="8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26" dur="8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3">
                                            <p:txEl>
                                              <p:pRg st="2" end="2"/>
                                            </p:txEl>
                                          </p:spTgt>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800" decel="100000"/>
                                        <p:tgtEl>
                                          <p:spTgt spid="3">
                                            <p:txEl>
                                              <p:pRg st="3" end="3"/>
                                            </p:txEl>
                                          </p:spTgt>
                                        </p:tgtEl>
                                      </p:cBhvr>
                                    </p:animEffect>
                                    <p:anim calcmode="lin" valueType="num">
                                      <p:cBhvr>
                                        <p:cTn id="32" dur="800" decel="100000" fill="hold"/>
                                        <p:tgtEl>
                                          <p:spTgt spid="3">
                                            <p:txEl>
                                              <p:pRg st="3" end="3"/>
                                            </p:txEl>
                                          </p:spTgt>
                                        </p:tgtEl>
                                        <p:attrNameLst>
                                          <p:attrName>style.rotation</p:attrName>
                                        </p:attrNameLst>
                                      </p:cBhvr>
                                      <p:tavLst>
                                        <p:tav tm="0">
                                          <p:val>
                                            <p:fltVal val="-90"/>
                                          </p:val>
                                        </p:tav>
                                        <p:tav tm="100000">
                                          <p:val>
                                            <p:fltVal val="0"/>
                                          </p:val>
                                        </p:tav>
                                      </p:tavLst>
                                    </p:anim>
                                    <p:anim calcmode="lin" valueType="num">
                                      <p:cBhvr>
                                        <p:cTn id="33" dur="800" decel="100000" fill="hold"/>
                                        <p:tgtEl>
                                          <p:spTgt spid="3">
                                            <p:txEl>
                                              <p:pRg st="3" end="3"/>
                                            </p:txEl>
                                          </p:spTgt>
                                        </p:tgtEl>
                                        <p:attrNameLst>
                                          <p:attrName>ppt_x</p:attrName>
                                        </p:attrNameLst>
                                      </p:cBhvr>
                                      <p:tavLst>
                                        <p:tav tm="0">
                                          <p:val>
                                            <p:strVal val="#ppt_x+0.4"/>
                                          </p:val>
                                        </p:tav>
                                        <p:tav tm="100000">
                                          <p:val>
                                            <p:strVal val="#ppt_x-0.05"/>
                                          </p:val>
                                        </p:tav>
                                      </p:tavLst>
                                    </p:anim>
                                    <p:anim calcmode="lin" valueType="num">
                                      <p:cBhvr>
                                        <p:cTn id="34" dur="800" decel="100000" fill="hold"/>
                                        <p:tgtEl>
                                          <p:spTgt spid="3">
                                            <p:txEl>
                                              <p:pRg st="3" end="3"/>
                                            </p:txEl>
                                          </p:spTgt>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3">
                                            <p:txEl>
                                              <p:pRg st="3" end="3"/>
                                            </p:txEl>
                                          </p:spTgt>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3">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3076"/>
                                        </p:tgtEl>
                                        <p:attrNameLst>
                                          <p:attrName>style.visibility</p:attrName>
                                        </p:attrNameLst>
                                      </p:cBhvr>
                                      <p:to>
                                        <p:strVal val="visible"/>
                                      </p:to>
                                    </p:set>
                                    <p:animEffect transition="in" filter="randombar(horizontal)">
                                      <p:cBhvr>
                                        <p:cTn id="41" dur="500"/>
                                        <p:tgtEl>
                                          <p:spTgt spid="3076"/>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3075"/>
                                        </p:tgtEl>
                                        <p:attrNameLst>
                                          <p:attrName>style.visibility</p:attrName>
                                        </p:attrNameLst>
                                      </p:cBhvr>
                                      <p:to>
                                        <p:strVal val="visible"/>
                                      </p:to>
                                    </p:set>
                                    <p:animEffect transition="in" filter="randombar(horizontal)">
                                      <p:cBhvr>
                                        <p:cTn id="46"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980728"/>
            <a:ext cx="5832648" cy="5544616"/>
          </a:xfrm>
        </p:spPr>
        <p:txBody>
          <a:bodyPr>
            <a:normAutofit fontScale="77500" lnSpcReduction="20000"/>
          </a:bodyPr>
          <a:lstStyle/>
          <a:p>
            <a:pPr lvl="0"/>
            <a:r>
              <a:rPr lang="de-DE" sz="3400" b="1" u="sng" dirty="0" smtClean="0">
                <a:latin typeface="Arial" pitchFamily="34" charset="0"/>
                <a:cs typeface="Arial" pitchFamily="34" charset="0"/>
              </a:rPr>
              <a:t>PAPEL DEL PARLAMENTO EUROPEO.</a:t>
            </a:r>
            <a:endParaRPr lang="es-ES" sz="3400" b="1" u="sng" dirty="0" smtClean="0">
              <a:latin typeface="Arial" pitchFamily="34" charset="0"/>
              <a:cs typeface="Arial" pitchFamily="34" charset="0"/>
            </a:endParaRPr>
          </a:p>
          <a:p>
            <a:pPr lvl="1"/>
            <a:r>
              <a:rPr lang="es-ES" sz="2300" b="1" dirty="0" smtClean="0">
                <a:latin typeface="Arial" pitchFamily="34" charset="0"/>
                <a:cs typeface="Arial" pitchFamily="34" charset="0"/>
              </a:rPr>
              <a:t>El Parlamento Europeo ha abogado siempre a favor de una estrecha cooperación entre los Estados miembros en los ámbitos de la educación, la formación y la juventud.</a:t>
            </a:r>
          </a:p>
          <a:p>
            <a:pPr lvl="1"/>
            <a:r>
              <a:rPr lang="es-ES" sz="2300" b="1" dirty="0" smtClean="0">
                <a:latin typeface="Arial" pitchFamily="34" charset="0"/>
                <a:cs typeface="Arial" pitchFamily="34" charset="0"/>
              </a:rPr>
              <a:t>Por ello ha defendido el establecimiento de una sólida base legal para la educación y la formación.</a:t>
            </a:r>
          </a:p>
          <a:p>
            <a:pPr lvl="1"/>
            <a:r>
              <a:rPr lang="es-ES" sz="2300" b="1" dirty="0" smtClean="0">
                <a:latin typeface="Arial" pitchFamily="34" charset="0"/>
                <a:cs typeface="Arial" pitchFamily="34" charset="0"/>
              </a:rPr>
              <a:t>El Parlamento adquirió una considerable influencia en las políticas emprendidas y ha sido capaz de aumentar el presupuesto dedicado a varios programas comunitarios, como Sócrates II y Erasmus Mundus.</a:t>
            </a:r>
          </a:p>
          <a:p>
            <a:pPr lvl="1"/>
            <a:r>
              <a:rPr lang="es-ES" sz="2300" b="1" dirty="0" smtClean="0">
                <a:latin typeface="Arial" pitchFamily="34" charset="0"/>
                <a:cs typeface="Arial" pitchFamily="34" charset="0"/>
              </a:rPr>
              <a:t>El Parlamento considera la educación como el mejor modo de asegurar la capacidad competitiva de la UE y pidió recientemente a los Estados miembros que aumenten las inversiones en este ámbito.</a:t>
            </a:r>
          </a:p>
          <a:p>
            <a:pPr lvl="1"/>
            <a:endParaRPr lang="es-ES" b="1" dirty="0">
              <a:latin typeface="Arial" pitchFamily="34" charset="0"/>
              <a:cs typeface="Arial" pitchFamily="34" charset="0"/>
            </a:endParaRPr>
          </a:p>
        </p:txBody>
      </p:sp>
      <p:pic>
        <p:nvPicPr>
          <p:cNvPr id="10242" name="Picture 2"/>
          <p:cNvPicPr>
            <a:picLocks noChangeAspect="1" noChangeArrowheads="1"/>
          </p:cNvPicPr>
          <p:nvPr/>
        </p:nvPicPr>
        <p:blipFill>
          <a:blip r:embed="rId2" cstate="print"/>
          <a:srcRect/>
          <a:stretch>
            <a:fillRect/>
          </a:stretch>
        </p:blipFill>
        <p:spPr bwMode="auto">
          <a:xfrm>
            <a:off x="6516216" y="3933056"/>
            <a:ext cx="1959747" cy="1937727"/>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6012160" y="1052736"/>
            <a:ext cx="2676018" cy="244827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1" end="1"/>
                                            </p:txEl>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
                                            <p:txEl>
                                              <p:pRg st="2" end="2"/>
                                            </p:txEl>
                                          </p:spTgt>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3">
                                            <p:txEl>
                                              <p:pRg st="3" end="3"/>
                                            </p:txEl>
                                          </p:spTgt>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8" presetClass="entr" presetSubtype="0" accel="100000" fill="hold" nodeType="clickEffect">
                                  <p:stCondLst>
                                    <p:cond delay="0"/>
                                  </p:stCondLst>
                                  <p:childTnLst>
                                    <p:set>
                                      <p:cBhvr>
                                        <p:cTn id="33" dur="1" fill="hold">
                                          <p:stCondLst>
                                            <p:cond delay="0"/>
                                          </p:stCondLst>
                                        </p:cTn>
                                        <p:tgtEl>
                                          <p:spTgt spid="5123"/>
                                        </p:tgtEl>
                                        <p:attrNameLst>
                                          <p:attrName>style.visibility</p:attrName>
                                        </p:attrNameLst>
                                      </p:cBhvr>
                                      <p:to>
                                        <p:strVal val="visible"/>
                                      </p:to>
                                    </p:set>
                                    <p:anim calcmode="lin" valueType="num">
                                      <p:cBhvr>
                                        <p:cTn id="34" dur="500" fill="hold"/>
                                        <p:tgtEl>
                                          <p:spTgt spid="5123"/>
                                        </p:tgtEl>
                                        <p:attrNameLst>
                                          <p:attrName>ppt_w</p:attrName>
                                        </p:attrNameLst>
                                      </p:cBhvr>
                                      <p:tavLst>
                                        <p:tav tm="0">
                                          <p:val>
                                            <p:strVal val="#ppt_w*2.5"/>
                                          </p:val>
                                        </p:tav>
                                        <p:tav tm="100000">
                                          <p:val>
                                            <p:strVal val="#ppt_w"/>
                                          </p:val>
                                        </p:tav>
                                      </p:tavLst>
                                    </p:anim>
                                    <p:anim calcmode="lin" valueType="num">
                                      <p:cBhvr>
                                        <p:cTn id="35" dur="500" fill="hold"/>
                                        <p:tgtEl>
                                          <p:spTgt spid="5123"/>
                                        </p:tgtEl>
                                        <p:attrNameLst>
                                          <p:attrName>ppt_h</p:attrName>
                                        </p:attrNameLst>
                                      </p:cBhvr>
                                      <p:tavLst>
                                        <p:tav tm="0">
                                          <p:val>
                                            <p:strVal val="#ppt_h*0.01"/>
                                          </p:val>
                                        </p:tav>
                                        <p:tav tm="100000">
                                          <p:val>
                                            <p:strVal val="#ppt_h"/>
                                          </p:val>
                                        </p:tav>
                                      </p:tavLst>
                                    </p:anim>
                                    <p:anim calcmode="lin" valueType="num">
                                      <p:cBhvr>
                                        <p:cTn id="36" dur="500" fill="hold"/>
                                        <p:tgtEl>
                                          <p:spTgt spid="5123"/>
                                        </p:tgtEl>
                                        <p:attrNameLst>
                                          <p:attrName>ppt_x</p:attrName>
                                        </p:attrNameLst>
                                      </p:cBhvr>
                                      <p:tavLst>
                                        <p:tav tm="0">
                                          <p:val>
                                            <p:strVal val="#ppt_x"/>
                                          </p:val>
                                        </p:tav>
                                        <p:tav tm="100000">
                                          <p:val>
                                            <p:strVal val="#ppt_x"/>
                                          </p:val>
                                        </p:tav>
                                      </p:tavLst>
                                    </p:anim>
                                    <p:anim calcmode="lin" valueType="num">
                                      <p:cBhvr>
                                        <p:cTn id="37" dur="500" fill="hold"/>
                                        <p:tgtEl>
                                          <p:spTgt spid="5123"/>
                                        </p:tgtEl>
                                        <p:attrNameLst>
                                          <p:attrName>ppt_y</p:attrName>
                                        </p:attrNameLst>
                                      </p:cBhvr>
                                      <p:tavLst>
                                        <p:tav tm="0">
                                          <p:val>
                                            <p:strVal val="#ppt_h+1"/>
                                          </p:val>
                                        </p:tav>
                                        <p:tav tm="100000">
                                          <p:val>
                                            <p:strVal val="#ppt_y"/>
                                          </p:val>
                                        </p:tav>
                                      </p:tavLst>
                                    </p:anim>
                                    <p:animEffect transition="in" filter="fade">
                                      <p:cBhvr>
                                        <p:cTn id="38" dur="500"/>
                                        <p:tgtEl>
                                          <p:spTgt spid="5123"/>
                                        </p:tgtEl>
                                      </p:cBhvr>
                                    </p:animEffect>
                                  </p:childTnLst>
                                </p:cTn>
                              </p:par>
                            </p:childTnLst>
                          </p:cTn>
                        </p:par>
                      </p:childTnLst>
                    </p:cTn>
                  </p:par>
                  <p:par>
                    <p:cTn id="39" fill="hold">
                      <p:stCondLst>
                        <p:cond delay="indefinite"/>
                      </p:stCondLst>
                      <p:childTnLst>
                        <p:par>
                          <p:cTn id="40" fill="hold">
                            <p:stCondLst>
                              <p:cond delay="0"/>
                            </p:stCondLst>
                            <p:childTnLst>
                              <p:par>
                                <p:cTn id="41" presetID="58" presetClass="entr" presetSubtype="0" accel="100000" fill="hold" nodeType="clickEffect">
                                  <p:stCondLst>
                                    <p:cond delay="0"/>
                                  </p:stCondLst>
                                  <p:childTnLst>
                                    <p:set>
                                      <p:cBhvr>
                                        <p:cTn id="42" dur="1" fill="hold">
                                          <p:stCondLst>
                                            <p:cond delay="0"/>
                                          </p:stCondLst>
                                        </p:cTn>
                                        <p:tgtEl>
                                          <p:spTgt spid="10242"/>
                                        </p:tgtEl>
                                        <p:attrNameLst>
                                          <p:attrName>style.visibility</p:attrName>
                                        </p:attrNameLst>
                                      </p:cBhvr>
                                      <p:to>
                                        <p:strVal val="visible"/>
                                      </p:to>
                                    </p:set>
                                    <p:anim calcmode="lin" valueType="num">
                                      <p:cBhvr>
                                        <p:cTn id="43" dur="500" fill="hold"/>
                                        <p:tgtEl>
                                          <p:spTgt spid="10242"/>
                                        </p:tgtEl>
                                        <p:attrNameLst>
                                          <p:attrName>ppt_w</p:attrName>
                                        </p:attrNameLst>
                                      </p:cBhvr>
                                      <p:tavLst>
                                        <p:tav tm="0">
                                          <p:val>
                                            <p:strVal val="#ppt_w*2.5"/>
                                          </p:val>
                                        </p:tav>
                                        <p:tav tm="100000">
                                          <p:val>
                                            <p:strVal val="#ppt_w"/>
                                          </p:val>
                                        </p:tav>
                                      </p:tavLst>
                                    </p:anim>
                                    <p:anim calcmode="lin" valueType="num">
                                      <p:cBhvr>
                                        <p:cTn id="44" dur="500" fill="hold"/>
                                        <p:tgtEl>
                                          <p:spTgt spid="10242"/>
                                        </p:tgtEl>
                                        <p:attrNameLst>
                                          <p:attrName>ppt_h</p:attrName>
                                        </p:attrNameLst>
                                      </p:cBhvr>
                                      <p:tavLst>
                                        <p:tav tm="0">
                                          <p:val>
                                            <p:strVal val="#ppt_h*0.01"/>
                                          </p:val>
                                        </p:tav>
                                        <p:tav tm="100000">
                                          <p:val>
                                            <p:strVal val="#ppt_h"/>
                                          </p:val>
                                        </p:tav>
                                      </p:tavLst>
                                    </p:anim>
                                    <p:anim calcmode="lin" valueType="num">
                                      <p:cBhvr>
                                        <p:cTn id="45" dur="500" fill="hold"/>
                                        <p:tgtEl>
                                          <p:spTgt spid="10242"/>
                                        </p:tgtEl>
                                        <p:attrNameLst>
                                          <p:attrName>ppt_x</p:attrName>
                                        </p:attrNameLst>
                                      </p:cBhvr>
                                      <p:tavLst>
                                        <p:tav tm="0">
                                          <p:val>
                                            <p:strVal val="#ppt_x"/>
                                          </p:val>
                                        </p:tav>
                                        <p:tav tm="100000">
                                          <p:val>
                                            <p:strVal val="#ppt_x"/>
                                          </p:val>
                                        </p:tav>
                                      </p:tavLst>
                                    </p:anim>
                                    <p:anim calcmode="lin" valueType="num">
                                      <p:cBhvr>
                                        <p:cTn id="46" dur="500" fill="hold"/>
                                        <p:tgtEl>
                                          <p:spTgt spid="10242"/>
                                        </p:tgtEl>
                                        <p:attrNameLst>
                                          <p:attrName>ppt_y</p:attrName>
                                        </p:attrNameLst>
                                      </p:cBhvr>
                                      <p:tavLst>
                                        <p:tav tm="0">
                                          <p:val>
                                            <p:strVal val="#ppt_h+1"/>
                                          </p:val>
                                        </p:tav>
                                        <p:tav tm="100000">
                                          <p:val>
                                            <p:strVal val="#ppt_y"/>
                                          </p:val>
                                        </p:tav>
                                      </p:tavLst>
                                    </p:anim>
                                    <p:animEffect transition="in" filter="fade">
                                      <p:cBhvr>
                                        <p:cTn id="47"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6000" b="1" dirty="0" smtClean="0">
                <a:latin typeface="Bradley Hand ITC" pitchFamily="66" charset="0"/>
              </a:rPr>
              <a:t>Política regional</a:t>
            </a:r>
          </a:p>
        </p:txBody>
      </p:sp>
      <p:sp>
        <p:nvSpPr>
          <p:cNvPr id="3" name="2 Marcador de contenido"/>
          <p:cNvSpPr>
            <a:spLocks noGrp="1"/>
          </p:cNvSpPr>
          <p:nvPr>
            <p:ph idx="1"/>
          </p:nvPr>
        </p:nvSpPr>
        <p:spPr>
          <a:xfrm>
            <a:off x="251520" y="1916832"/>
            <a:ext cx="4978896" cy="4157816"/>
          </a:xfrm>
        </p:spPr>
        <p:txBody>
          <a:bodyPr>
            <a:normAutofit fontScale="77500" lnSpcReduction="20000"/>
          </a:bodyPr>
          <a:lstStyle/>
          <a:p>
            <a:pPr>
              <a:buNone/>
            </a:pPr>
            <a:r>
              <a:rPr lang="es-ES" b="1" dirty="0" smtClean="0">
                <a:latin typeface="Arial" pitchFamily="34" charset="0"/>
                <a:cs typeface="Arial" pitchFamily="34" charset="0"/>
              </a:rPr>
              <a:t>La política regional de la UE se inició en 1975 con la creación del Fondo Europeo de Desarrollo Regional (FEDER), aunque ya desde el Tratado de Roma existían mecanismos de solidaridad como el FSE (Fondo Social Europeo) y el FEOGA (Fondo Europeo de Orientación y Garantía Agrícola). El objetivo de esta política, financiada por varios instrumentos entre los que figuran el FEDER, el paquete Delors I, el paquete Delors II y la Agenda 2000, es reducir las diferencias entre los niveles de desarrollo de las distintas regiones.</a:t>
            </a:r>
            <a:endParaRPr lang="es-ES" b="1" dirty="0">
              <a:latin typeface="Arial" pitchFamily="34" charset="0"/>
              <a:cs typeface="Arial" pitchFamily="34" charset="0"/>
            </a:endParaRPr>
          </a:p>
        </p:txBody>
      </p:sp>
      <p:pic>
        <p:nvPicPr>
          <p:cNvPr id="11266" name="Picture 2"/>
          <p:cNvPicPr>
            <a:picLocks noChangeAspect="1" noChangeArrowheads="1"/>
          </p:cNvPicPr>
          <p:nvPr/>
        </p:nvPicPr>
        <p:blipFill>
          <a:blip r:embed="rId2" cstate="print"/>
          <a:srcRect/>
          <a:stretch>
            <a:fillRect/>
          </a:stretch>
        </p:blipFill>
        <p:spPr bwMode="auto">
          <a:xfrm>
            <a:off x="5292080" y="2924944"/>
            <a:ext cx="3707904" cy="213335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34"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from="(-#ppt_w/2)" to="(#ppt_x)" calcmode="lin" valueType="num">
                                      <p:cBhvr>
                                        <p:cTn id="16" dur="600" fill="hold">
                                          <p:stCondLst>
                                            <p:cond delay="0"/>
                                          </p:stCondLst>
                                        </p:cTn>
                                        <p:tgtEl>
                                          <p:spTgt spid="3">
                                            <p:txEl>
                                              <p:pRg st="0" end="0"/>
                                            </p:txEl>
                                          </p:spTgt>
                                        </p:tgtEl>
                                        <p:attrNameLst>
                                          <p:attrName>ppt_x</p:attrName>
                                        </p:attrNameLst>
                                      </p:cBhvr>
                                    </p:anim>
                                    <p:anim from="0" to="-1.0" calcmode="lin" valueType="num">
                                      <p:cBhvr>
                                        <p:cTn id="17" dur="200" decel="50000" autoRev="1" fill="hold">
                                          <p:stCondLst>
                                            <p:cond delay="600"/>
                                          </p:stCondLst>
                                        </p:cTn>
                                        <p:tgtEl>
                                          <p:spTgt spid="3">
                                            <p:txEl>
                                              <p:pRg st="0" end="0"/>
                                            </p:txEl>
                                          </p:spTgt>
                                        </p:tgtEl>
                                        <p:attrNameLst>
                                          <p:attrName>xshear</p:attrName>
                                        </p:attrNameLst>
                                      </p:cBhvr>
                                    </p:anim>
                                    <p:animScale>
                                      <p:cBhvr>
                                        <p:cTn id="18" dur="200" decel="100000" autoRev="1" fill="hold">
                                          <p:stCondLst>
                                            <p:cond delay="600"/>
                                          </p:stCondLst>
                                        </p:cTn>
                                        <p:tgtEl>
                                          <p:spTgt spid="3">
                                            <p:txEl>
                                              <p:pRg st="0" end="0"/>
                                            </p:txEl>
                                          </p:spTgt>
                                        </p:tgtEl>
                                      </p:cBhvr>
                                      <p:from x="100000" y="100000"/>
                                      <p:to x="80000" y="100000"/>
                                    </p:animScale>
                                    <p:anim by="(#ppt_h/3+#ppt_w*0.1)" calcmode="lin" valueType="num">
                                      <p:cBhvr additive="sum">
                                        <p:cTn id="19"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20" fill="hold">
                      <p:stCondLst>
                        <p:cond delay="indefinite"/>
                      </p:stCondLst>
                      <p:childTnLst>
                        <p:par>
                          <p:cTn id="21" fill="hold">
                            <p:stCondLst>
                              <p:cond delay="0"/>
                            </p:stCondLst>
                            <p:childTnLst>
                              <p:par>
                                <p:cTn id="22" presetID="34" presetClass="entr" presetSubtype="0" fill="hold" nodeType="clickEffect">
                                  <p:stCondLst>
                                    <p:cond delay="0"/>
                                  </p:stCondLst>
                                  <p:childTnLst>
                                    <p:set>
                                      <p:cBhvr>
                                        <p:cTn id="23" dur="1" fill="hold">
                                          <p:stCondLst>
                                            <p:cond delay="0"/>
                                          </p:stCondLst>
                                        </p:cTn>
                                        <p:tgtEl>
                                          <p:spTgt spid="11266"/>
                                        </p:tgtEl>
                                        <p:attrNameLst>
                                          <p:attrName>style.visibility</p:attrName>
                                        </p:attrNameLst>
                                      </p:cBhvr>
                                      <p:to>
                                        <p:strVal val="visible"/>
                                      </p:to>
                                    </p:set>
                                    <p:anim from="(-#ppt_w/2)" to="(#ppt_x)" calcmode="lin" valueType="num">
                                      <p:cBhvr>
                                        <p:cTn id="24" dur="600" fill="hold">
                                          <p:stCondLst>
                                            <p:cond delay="0"/>
                                          </p:stCondLst>
                                        </p:cTn>
                                        <p:tgtEl>
                                          <p:spTgt spid="11266"/>
                                        </p:tgtEl>
                                        <p:attrNameLst>
                                          <p:attrName>ppt_x</p:attrName>
                                        </p:attrNameLst>
                                      </p:cBhvr>
                                    </p:anim>
                                    <p:anim from="0" to="-1.0" calcmode="lin" valueType="num">
                                      <p:cBhvr>
                                        <p:cTn id="25" dur="200" decel="50000" autoRev="1" fill="hold">
                                          <p:stCondLst>
                                            <p:cond delay="600"/>
                                          </p:stCondLst>
                                        </p:cTn>
                                        <p:tgtEl>
                                          <p:spTgt spid="11266"/>
                                        </p:tgtEl>
                                        <p:attrNameLst>
                                          <p:attrName>xshear</p:attrName>
                                        </p:attrNameLst>
                                      </p:cBhvr>
                                    </p:anim>
                                    <p:animScale>
                                      <p:cBhvr>
                                        <p:cTn id="26" dur="200" decel="100000" autoRev="1" fill="hold">
                                          <p:stCondLst>
                                            <p:cond delay="600"/>
                                          </p:stCondLst>
                                        </p:cTn>
                                        <p:tgtEl>
                                          <p:spTgt spid="11266"/>
                                        </p:tgtEl>
                                      </p:cBhvr>
                                      <p:from x="100000" y="100000"/>
                                      <p:to x="80000" y="100000"/>
                                    </p:animScale>
                                    <p:anim by="(#ppt_h/3+#ppt_w*0.1)" calcmode="lin" valueType="num">
                                      <p:cBhvr additive="sum">
                                        <p:cTn id="27" dur="200" decel="100000" autoRev="1" fill="hold">
                                          <p:stCondLst>
                                            <p:cond delay="600"/>
                                          </p:stCondLst>
                                        </p:cTn>
                                        <p:tgtEl>
                                          <p:spTgt spid="1126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1052736"/>
            <a:ext cx="4752528" cy="4968552"/>
          </a:xfrm>
        </p:spPr>
        <p:txBody>
          <a:bodyPr>
            <a:normAutofit fontScale="92500"/>
          </a:bodyPr>
          <a:lstStyle/>
          <a:p>
            <a:r>
              <a:rPr lang="es-ES" sz="2800" b="1" u="sng" dirty="0" smtClean="0">
                <a:latin typeface="Arial" pitchFamily="34" charset="0"/>
                <a:cs typeface="Arial" pitchFamily="34" charset="0"/>
              </a:rPr>
              <a:t>CARACTERÍSTICAS:</a:t>
            </a:r>
          </a:p>
          <a:p>
            <a:pPr lvl="1"/>
            <a:r>
              <a:rPr lang="es-ES" sz="2200" b="1" dirty="0" smtClean="0">
                <a:latin typeface="Arial" pitchFamily="34" charset="0"/>
                <a:cs typeface="Arial" pitchFamily="34" charset="0"/>
              </a:rPr>
              <a:t>La política regional de la Unión Europea favorece la reducción de las diferencias estructurales entre las regiones de la Unión, el desarrollo equilibrado del territorio comunitario y una verdadera igualdad de oportunidades entre las personas.</a:t>
            </a:r>
          </a:p>
          <a:p>
            <a:pPr lvl="1"/>
            <a:r>
              <a:rPr lang="es-ES" sz="2200" b="1" dirty="0" smtClean="0">
                <a:latin typeface="Arial" pitchFamily="34" charset="0"/>
                <a:cs typeface="Arial" pitchFamily="34" charset="0"/>
              </a:rPr>
              <a:t>Se materializa a través de diversas intervenciones financieras, en particular las de los Fondos Estructurales y el Fondo de Cohesión.</a:t>
            </a:r>
          </a:p>
          <a:p>
            <a:pPr lvl="1">
              <a:buNone/>
            </a:pPr>
            <a:endParaRPr lang="es-ES" b="1" dirty="0">
              <a:latin typeface="Arial" pitchFamily="34" charset="0"/>
              <a:cs typeface="Arial" pitchFamily="34" charset="0"/>
            </a:endParaRPr>
          </a:p>
        </p:txBody>
      </p:sp>
      <p:pic>
        <p:nvPicPr>
          <p:cNvPr id="12290" name="Picture 2"/>
          <p:cNvPicPr>
            <a:picLocks noChangeAspect="1" noChangeArrowheads="1"/>
          </p:cNvPicPr>
          <p:nvPr/>
        </p:nvPicPr>
        <p:blipFill>
          <a:blip r:embed="rId2" cstate="print"/>
          <a:srcRect/>
          <a:stretch>
            <a:fillRect/>
          </a:stretch>
        </p:blipFill>
        <p:spPr bwMode="auto">
          <a:xfrm>
            <a:off x="5292080" y="2636912"/>
            <a:ext cx="3422650" cy="22701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6"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xEl>
                                              <p:pRg st="1" end="1"/>
                                            </p:txEl>
                                          </p:spTgt>
                                        </p:tgtEl>
                                      </p:cBhvr>
                                    </p:animEffect>
                                  </p:childTnLst>
                                </p:cTn>
                              </p:par>
                              <p:par>
                                <p:cTn id="19" presetID="41" presetClass="entr" presetSubtype="0" fill="hold" grpId="0" nodeType="withEffect">
                                  <p:stCondLst>
                                    <p:cond delay="0"/>
                                  </p:stCondLst>
                                  <p:iterate type="lt">
                                    <p:tmPct val="10000"/>
                                  </p:iterate>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3"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8" presetClass="entr" presetSubtype="0" accel="100000" fill="hold" nodeType="clickEffect">
                                  <p:stCondLst>
                                    <p:cond delay="0"/>
                                  </p:stCondLst>
                                  <p:childTnLst>
                                    <p:set>
                                      <p:cBhvr>
                                        <p:cTn id="29" dur="1" fill="hold">
                                          <p:stCondLst>
                                            <p:cond delay="0"/>
                                          </p:stCondLst>
                                        </p:cTn>
                                        <p:tgtEl>
                                          <p:spTgt spid="12290"/>
                                        </p:tgtEl>
                                        <p:attrNameLst>
                                          <p:attrName>style.visibility</p:attrName>
                                        </p:attrNameLst>
                                      </p:cBhvr>
                                      <p:to>
                                        <p:strVal val="visible"/>
                                      </p:to>
                                    </p:set>
                                    <p:anim calcmode="lin" valueType="num">
                                      <p:cBhvr>
                                        <p:cTn id="30" dur="500" fill="hold"/>
                                        <p:tgtEl>
                                          <p:spTgt spid="12290"/>
                                        </p:tgtEl>
                                        <p:attrNameLst>
                                          <p:attrName>ppt_w</p:attrName>
                                        </p:attrNameLst>
                                      </p:cBhvr>
                                      <p:tavLst>
                                        <p:tav tm="0">
                                          <p:val>
                                            <p:strVal val="#ppt_w*2.5"/>
                                          </p:val>
                                        </p:tav>
                                        <p:tav tm="100000">
                                          <p:val>
                                            <p:strVal val="#ppt_w"/>
                                          </p:val>
                                        </p:tav>
                                      </p:tavLst>
                                    </p:anim>
                                    <p:anim calcmode="lin" valueType="num">
                                      <p:cBhvr>
                                        <p:cTn id="31" dur="500" fill="hold"/>
                                        <p:tgtEl>
                                          <p:spTgt spid="12290"/>
                                        </p:tgtEl>
                                        <p:attrNameLst>
                                          <p:attrName>ppt_h</p:attrName>
                                        </p:attrNameLst>
                                      </p:cBhvr>
                                      <p:tavLst>
                                        <p:tav tm="0">
                                          <p:val>
                                            <p:strVal val="#ppt_h*0.01"/>
                                          </p:val>
                                        </p:tav>
                                        <p:tav tm="100000">
                                          <p:val>
                                            <p:strVal val="#ppt_h"/>
                                          </p:val>
                                        </p:tav>
                                      </p:tavLst>
                                    </p:anim>
                                    <p:anim calcmode="lin" valueType="num">
                                      <p:cBhvr>
                                        <p:cTn id="32" dur="500" fill="hold"/>
                                        <p:tgtEl>
                                          <p:spTgt spid="12290"/>
                                        </p:tgtEl>
                                        <p:attrNameLst>
                                          <p:attrName>ppt_x</p:attrName>
                                        </p:attrNameLst>
                                      </p:cBhvr>
                                      <p:tavLst>
                                        <p:tav tm="0">
                                          <p:val>
                                            <p:strVal val="#ppt_x"/>
                                          </p:val>
                                        </p:tav>
                                        <p:tav tm="100000">
                                          <p:val>
                                            <p:strVal val="#ppt_x"/>
                                          </p:val>
                                        </p:tav>
                                      </p:tavLst>
                                    </p:anim>
                                    <p:anim calcmode="lin" valueType="num">
                                      <p:cBhvr>
                                        <p:cTn id="33" dur="500" fill="hold"/>
                                        <p:tgtEl>
                                          <p:spTgt spid="12290"/>
                                        </p:tgtEl>
                                        <p:attrNameLst>
                                          <p:attrName>ppt_y</p:attrName>
                                        </p:attrNameLst>
                                      </p:cBhvr>
                                      <p:tavLst>
                                        <p:tav tm="0">
                                          <p:val>
                                            <p:strVal val="#ppt_h+1"/>
                                          </p:val>
                                        </p:tav>
                                        <p:tav tm="100000">
                                          <p:val>
                                            <p:strVal val="#ppt_y"/>
                                          </p:val>
                                        </p:tav>
                                      </p:tavLst>
                                    </p:anim>
                                    <p:animEffect transition="in" filter="fade">
                                      <p:cBhvr>
                                        <p:cTn id="34"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8291264" cy="5343872"/>
          </a:xfrm>
        </p:spPr>
        <p:txBody>
          <a:bodyPr>
            <a:normAutofit fontScale="77500" lnSpcReduction="20000"/>
          </a:bodyPr>
          <a:lstStyle/>
          <a:p>
            <a:r>
              <a:rPr lang="es-ES" sz="3600" b="1" u="sng" dirty="0" smtClean="0">
                <a:latin typeface="Arial" pitchFamily="34" charset="0"/>
                <a:cs typeface="Arial" pitchFamily="34" charset="0"/>
              </a:rPr>
              <a:t>OBJETIVOS:</a:t>
            </a:r>
          </a:p>
          <a:p>
            <a:pPr lvl="1"/>
            <a:r>
              <a:rPr lang="es-ES" b="1" i="1" dirty="0" smtClean="0">
                <a:solidFill>
                  <a:schemeClr val="accent6"/>
                </a:solidFill>
                <a:latin typeface="Arial" pitchFamily="34" charset="0"/>
                <a:cs typeface="Arial" pitchFamily="34" charset="0"/>
              </a:rPr>
              <a:t>Creación de ventajas competitivas comparables con las del resto del mundo</a:t>
            </a:r>
            <a:r>
              <a:rPr lang="es-ES" b="1" dirty="0" smtClean="0">
                <a:solidFill>
                  <a:schemeClr val="accent6"/>
                </a:solidFill>
                <a:latin typeface="Arial" pitchFamily="34" charset="0"/>
                <a:cs typeface="Arial" pitchFamily="34" charset="0"/>
              </a:rPr>
              <a:t>:</a:t>
            </a:r>
            <a:endParaRPr lang="es-ES" sz="3000" b="1" dirty="0" smtClean="0">
              <a:solidFill>
                <a:schemeClr val="accent6"/>
              </a:solidFill>
              <a:latin typeface="Arial" pitchFamily="34" charset="0"/>
              <a:cs typeface="Arial" pitchFamily="34" charset="0"/>
            </a:endParaRPr>
          </a:p>
          <a:p>
            <a:pPr lvl="2"/>
            <a:r>
              <a:rPr lang="es-ES" b="1" dirty="0" smtClean="0">
                <a:latin typeface="Arial" pitchFamily="34" charset="0"/>
                <a:cs typeface="Arial" pitchFamily="34" charset="0"/>
              </a:rPr>
              <a:t>La reforma del proceso político para las regiones.</a:t>
            </a:r>
            <a:endParaRPr lang="es-ES" sz="2500" b="1" dirty="0" smtClean="0">
              <a:latin typeface="Arial" pitchFamily="34" charset="0"/>
              <a:cs typeface="Arial" pitchFamily="34" charset="0"/>
            </a:endParaRPr>
          </a:p>
          <a:p>
            <a:pPr lvl="2"/>
            <a:r>
              <a:rPr lang="es-ES" b="1" dirty="0" smtClean="0">
                <a:latin typeface="Arial" pitchFamily="34" charset="0"/>
                <a:cs typeface="Arial" pitchFamily="34" charset="0"/>
              </a:rPr>
              <a:t>La respuesta a los retos del cambio climático y la sostenibilidad.</a:t>
            </a:r>
            <a:endParaRPr lang="es-ES" sz="2500" b="1" dirty="0" smtClean="0">
              <a:latin typeface="Arial" pitchFamily="34" charset="0"/>
              <a:cs typeface="Arial" pitchFamily="34" charset="0"/>
            </a:endParaRPr>
          </a:p>
          <a:p>
            <a:pPr lvl="2"/>
            <a:r>
              <a:rPr lang="es-ES" b="1" dirty="0" smtClean="0">
                <a:latin typeface="Arial" pitchFamily="34" charset="0"/>
                <a:cs typeface="Arial" pitchFamily="34" charset="0"/>
              </a:rPr>
              <a:t>El aprovechamiento de los recursos y las competencias regionales y locales.</a:t>
            </a:r>
            <a:endParaRPr lang="es-ES" sz="2500" b="1" dirty="0" smtClean="0">
              <a:latin typeface="Arial" pitchFamily="34" charset="0"/>
              <a:cs typeface="Arial" pitchFamily="34" charset="0"/>
            </a:endParaRPr>
          </a:p>
          <a:p>
            <a:pPr lvl="1"/>
            <a:r>
              <a:rPr lang="es-ES" b="1" i="1" dirty="0" smtClean="0">
                <a:solidFill>
                  <a:schemeClr val="accent6"/>
                </a:solidFill>
                <a:latin typeface="Arial" pitchFamily="34" charset="0"/>
                <a:cs typeface="Arial" pitchFamily="34" charset="0"/>
              </a:rPr>
              <a:t>La cohesión:</a:t>
            </a:r>
            <a:endParaRPr lang="es-ES" sz="3000" b="1" dirty="0" smtClean="0">
              <a:solidFill>
                <a:schemeClr val="accent6"/>
              </a:solidFill>
              <a:latin typeface="Arial" pitchFamily="34" charset="0"/>
              <a:cs typeface="Arial" pitchFamily="34" charset="0"/>
            </a:endParaRPr>
          </a:p>
          <a:p>
            <a:pPr lvl="2"/>
            <a:r>
              <a:rPr lang="es-ES" b="1" dirty="0" smtClean="0">
                <a:latin typeface="Arial" pitchFamily="34" charset="0"/>
                <a:cs typeface="Arial" pitchFamily="34" charset="0"/>
              </a:rPr>
              <a:t>La colaboración en todos los ámbitos de los Estados miembros.</a:t>
            </a:r>
            <a:endParaRPr lang="es-ES" sz="2500" b="1" dirty="0" smtClean="0">
              <a:latin typeface="Arial" pitchFamily="34" charset="0"/>
              <a:cs typeface="Arial" pitchFamily="34" charset="0"/>
            </a:endParaRPr>
          </a:p>
          <a:p>
            <a:pPr lvl="2"/>
            <a:r>
              <a:rPr lang="es-ES" b="1" dirty="0" smtClean="0">
                <a:latin typeface="Arial" pitchFamily="34" charset="0"/>
                <a:cs typeface="Arial" pitchFamily="34" charset="0"/>
              </a:rPr>
              <a:t>La unión de los Estados miembros a través de las conexiones de transporte.</a:t>
            </a:r>
            <a:endParaRPr lang="es-ES" sz="2500" b="1" dirty="0" smtClean="0">
              <a:latin typeface="Arial" pitchFamily="34" charset="0"/>
              <a:cs typeface="Arial" pitchFamily="34" charset="0"/>
            </a:endParaRPr>
          </a:p>
          <a:p>
            <a:pPr lvl="2"/>
            <a:r>
              <a:rPr lang="es-ES" b="1" dirty="0" smtClean="0">
                <a:latin typeface="Arial" pitchFamily="34" charset="0"/>
                <a:cs typeface="Arial" pitchFamily="34" charset="0"/>
              </a:rPr>
              <a:t>El equilibrio entre el desarrollo rural y urbano y la inclusión de todas las regiones con independencia de su posición geográfica</a:t>
            </a:r>
            <a:r>
              <a:rPr lang="es-ES" sz="2500" b="1" dirty="0" smtClean="0">
                <a:latin typeface="Arial" pitchFamily="34" charset="0"/>
                <a:cs typeface="Arial" pitchFamily="34" charset="0"/>
              </a:rPr>
              <a:t>.</a:t>
            </a:r>
          </a:p>
          <a:p>
            <a:pPr lvl="2"/>
            <a:r>
              <a:rPr lang="es-ES" b="1" dirty="0" smtClean="0">
                <a:latin typeface="Arial" pitchFamily="34" charset="0"/>
                <a:cs typeface="Arial" pitchFamily="34" charset="0"/>
              </a:rPr>
              <a:t>La demostración de la solidaridad frente a los desastres naturales.</a:t>
            </a:r>
            <a:endParaRPr lang="es-ES" sz="2500" b="1" dirty="0" smtClean="0">
              <a:latin typeface="Arial" pitchFamily="34" charset="0"/>
              <a:cs typeface="Arial" pitchFamily="34" charset="0"/>
            </a:endParaRPr>
          </a:p>
          <a:p>
            <a:pPr lvl="1"/>
            <a:r>
              <a:rPr lang="es-ES" b="1" i="1" dirty="0" smtClean="0">
                <a:solidFill>
                  <a:schemeClr val="accent6"/>
                </a:solidFill>
                <a:latin typeface="Arial" pitchFamily="34" charset="0"/>
                <a:cs typeface="Arial" pitchFamily="34" charset="0"/>
              </a:rPr>
              <a:t>La integración de los nuevos Estados miembros:</a:t>
            </a:r>
            <a:endParaRPr lang="es-ES" sz="3000" b="1" dirty="0" smtClean="0">
              <a:solidFill>
                <a:schemeClr val="accent6"/>
              </a:solidFill>
              <a:latin typeface="Arial" pitchFamily="34" charset="0"/>
              <a:cs typeface="Arial" pitchFamily="34" charset="0"/>
            </a:endParaRPr>
          </a:p>
          <a:p>
            <a:pPr lvl="2"/>
            <a:r>
              <a:rPr lang="es-ES" b="1" dirty="0" smtClean="0">
                <a:latin typeface="Arial" pitchFamily="34" charset="0"/>
                <a:cs typeface="Arial" pitchFamily="34" charset="0"/>
              </a:rPr>
              <a:t>Integrar a través de la solidaridad económica.</a:t>
            </a:r>
            <a:endParaRPr lang="es-ES" sz="2500" b="1" dirty="0" smtClean="0">
              <a:latin typeface="Arial" pitchFamily="34" charset="0"/>
              <a:cs typeface="Arial" pitchFamily="34" charset="0"/>
            </a:endParaRPr>
          </a:p>
          <a:p>
            <a:pPr lvl="2"/>
            <a:r>
              <a:rPr lang="es-ES" b="1" dirty="0" smtClean="0">
                <a:latin typeface="Arial" pitchFamily="34" charset="0"/>
                <a:cs typeface="Arial" pitchFamily="34" charset="0"/>
              </a:rPr>
              <a:t>Crear administraciones e instituciones sólidas.</a:t>
            </a:r>
            <a:endParaRPr lang="es-ES" sz="2500" b="1" dirty="0" smtClean="0">
              <a:latin typeface="Arial" pitchFamily="34" charset="0"/>
              <a:cs typeface="Arial" pitchFamily="34" charset="0"/>
            </a:endParaRPr>
          </a:p>
          <a:p>
            <a:pPr lvl="2"/>
            <a:r>
              <a:rPr lang="es-ES" b="1" dirty="0" smtClean="0">
                <a:latin typeface="Arial" pitchFamily="34" charset="0"/>
                <a:cs typeface="Arial" pitchFamily="34" charset="0"/>
              </a:rPr>
              <a:t>Financiación y asistencia técnica (JASPERS).</a:t>
            </a:r>
            <a:endParaRPr lang="es-ES" sz="2500" b="1" dirty="0" smtClean="0">
              <a:latin typeface="Arial" pitchFamily="34" charset="0"/>
              <a:cs typeface="Arial" pitchFamily="34" charset="0"/>
            </a:endParaRPr>
          </a:p>
          <a:p>
            <a:pPr lvl="1"/>
            <a:r>
              <a:rPr lang="es-ES" b="1" i="1" dirty="0" smtClean="0">
                <a:solidFill>
                  <a:schemeClr val="accent6"/>
                </a:solidFill>
                <a:latin typeface="Arial" pitchFamily="34" charset="0"/>
                <a:cs typeface="Arial" pitchFamily="34" charset="0"/>
              </a:rPr>
              <a:t>Invertir para el logro de la recuperación económica:</a:t>
            </a:r>
            <a:endParaRPr lang="es-ES" sz="3000" b="1" dirty="0" smtClean="0">
              <a:solidFill>
                <a:schemeClr val="accent6"/>
              </a:solidFill>
              <a:latin typeface="Arial" pitchFamily="34" charset="0"/>
              <a:cs typeface="Arial" pitchFamily="34" charset="0"/>
            </a:endParaRPr>
          </a:p>
          <a:p>
            <a:pPr lvl="2"/>
            <a:r>
              <a:rPr lang="es-ES" b="1" dirty="0" smtClean="0">
                <a:latin typeface="Arial" pitchFamily="34" charset="0"/>
                <a:cs typeface="Arial" pitchFamily="34" charset="0"/>
              </a:rPr>
              <a:t>El empleo de métodos flexibles e innovadores de financiación para ayudar a las PYMES.</a:t>
            </a:r>
            <a:endParaRPr lang="es-ES" sz="2500" b="1" dirty="0" smtClean="0">
              <a:latin typeface="Arial" pitchFamily="34" charset="0"/>
              <a:cs typeface="Arial" pitchFamily="34" charset="0"/>
            </a:endParaRPr>
          </a:p>
          <a:p>
            <a:pPr lvl="1"/>
            <a:endParaRPr lang="es-ES" b="1"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p:cTn id="1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1" end="1"/>
                                            </p:txEl>
                                          </p:spTgt>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2" end="2"/>
                                            </p:txEl>
                                          </p:spTgt>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strVal val="#ppt_h"/>
                                          </p:val>
                                        </p:tav>
                                        <p:tav tm="100000">
                                          <p:val>
                                            <p:strVal val="#ppt_h"/>
                                          </p:val>
                                        </p:tav>
                                      </p:tavLst>
                                    </p:anim>
                                  </p:childTnLst>
                                </p:cTn>
                              </p:par>
                              <p:par>
                                <p:cTn id="21" presetID="17" presetClass="entr" presetSubtype="1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4" end="4"/>
                                            </p:txEl>
                                          </p:spTgt>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p:cTn id="2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5" end="5"/>
                                            </p:txEl>
                                          </p:spTgt>
                                        </p:tgtEl>
                                        <p:attrNameLst>
                                          <p:attrName>ppt_h</p:attrName>
                                        </p:attrNameLst>
                                      </p:cBhvr>
                                      <p:tavLst>
                                        <p:tav tm="0">
                                          <p:val>
                                            <p:strVal val="#ppt_h"/>
                                          </p:val>
                                        </p:tav>
                                        <p:tav tm="100000">
                                          <p:val>
                                            <p:strVal val="#ppt_h"/>
                                          </p:val>
                                        </p:tav>
                                      </p:tavLst>
                                    </p:anim>
                                  </p:childTnLst>
                                </p:cTn>
                              </p:par>
                              <p:par>
                                <p:cTn id="29" presetID="17" presetClass="entr" presetSubtype="1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6" end="6"/>
                                            </p:txEl>
                                          </p:spTgt>
                                        </p:tgtEl>
                                        <p:attrNameLst>
                                          <p:attrName>ppt_h</p:attrName>
                                        </p:attrNameLst>
                                      </p:cBhvr>
                                      <p:tavLst>
                                        <p:tav tm="0">
                                          <p:val>
                                            <p:strVal val="#ppt_h"/>
                                          </p:val>
                                        </p:tav>
                                        <p:tav tm="100000">
                                          <p:val>
                                            <p:strVal val="#ppt_h"/>
                                          </p:val>
                                        </p:tav>
                                      </p:tavLst>
                                    </p:anim>
                                  </p:childTnLst>
                                </p:cTn>
                              </p:par>
                              <p:par>
                                <p:cTn id="33" presetID="17" presetClass="entr" presetSubtype="10"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p:cTn id="35"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7" end="7"/>
                                            </p:txEl>
                                          </p:spTgt>
                                        </p:tgtEl>
                                        <p:attrNameLst>
                                          <p:attrName>ppt_h</p:attrName>
                                        </p:attrNameLst>
                                      </p:cBhvr>
                                      <p:tavLst>
                                        <p:tav tm="0">
                                          <p:val>
                                            <p:strVal val="#ppt_h"/>
                                          </p:val>
                                        </p:tav>
                                        <p:tav tm="100000">
                                          <p:val>
                                            <p:strVal val="#ppt_h"/>
                                          </p:val>
                                        </p:tav>
                                      </p:tavLst>
                                    </p:anim>
                                  </p:childTnLst>
                                </p:cTn>
                              </p:par>
                              <p:par>
                                <p:cTn id="37" presetID="17" presetClass="entr" presetSubtype="10" fill="hold" grpId="0"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p:cTn id="39"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8" end="8"/>
                                            </p:txEl>
                                          </p:spTgt>
                                        </p:tgtEl>
                                        <p:attrNameLst>
                                          <p:attrName>ppt_h</p:attrName>
                                        </p:attrNameLst>
                                      </p:cBhvr>
                                      <p:tavLst>
                                        <p:tav tm="0">
                                          <p:val>
                                            <p:strVal val="#ppt_h"/>
                                          </p:val>
                                        </p:tav>
                                        <p:tav tm="100000">
                                          <p:val>
                                            <p:strVal val="#ppt_h"/>
                                          </p:val>
                                        </p:tav>
                                      </p:tavLst>
                                    </p:anim>
                                  </p:childTnLst>
                                </p:cTn>
                              </p:par>
                              <p:par>
                                <p:cTn id="41" presetID="17" presetClass="entr" presetSubtype="10" fill="hold" grpId="0"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p:cTn id="43"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44" dur="500" fill="hold"/>
                                        <p:tgtEl>
                                          <p:spTgt spid="3">
                                            <p:txEl>
                                              <p:pRg st="9" end="9"/>
                                            </p:txEl>
                                          </p:spTgt>
                                        </p:tgtEl>
                                        <p:attrNameLst>
                                          <p:attrName>ppt_h</p:attrName>
                                        </p:attrNameLst>
                                      </p:cBhvr>
                                      <p:tavLst>
                                        <p:tav tm="0">
                                          <p:val>
                                            <p:strVal val="#ppt_h"/>
                                          </p:val>
                                        </p:tav>
                                        <p:tav tm="100000">
                                          <p:val>
                                            <p:strVal val="#ppt_h"/>
                                          </p:val>
                                        </p:tav>
                                      </p:tavLst>
                                    </p:anim>
                                  </p:childTnLst>
                                </p:cTn>
                              </p:par>
                              <p:par>
                                <p:cTn id="45" presetID="17" presetClass="entr" presetSubtype="10" fill="hold" grpId="0"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p:cTn id="47"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10" end="10"/>
                                            </p:txEl>
                                          </p:spTgt>
                                        </p:tgtEl>
                                        <p:attrNameLst>
                                          <p:attrName>ppt_h</p:attrName>
                                        </p:attrNameLst>
                                      </p:cBhvr>
                                      <p:tavLst>
                                        <p:tav tm="0">
                                          <p:val>
                                            <p:strVal val="#ppt_h"/>
                                          </p:val>
                                        </p:tav>
                                        <p:tav tm="100000">
                                          <p:val>
                                            <p:strVal val="#ppt_h"/>
                                          </p:val>
                                        </p:tav>
                                      </p:tavLst>
                                    </p:anim>
                                  </p:childTnLst>
                                </p:cTn>
                              </p:par>
                              <p:par>
                                <p:cTn id="49" presetID="17" presetClass="entr" presetSubtype="10" fill="hold" grpId="0"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p:cTn id="51"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52" dur="500" fill="hold"/>
                                        <p:tgtEl>
                                          <p:spTgt spid="3">
                                            <p:txEl>
                                              <p:pRg st="11" end="11"/>
                                            </p:txEl>
                                          </p:spTgt>
                                        </p:tgtEl>
                                        <p:attrNameLst>
                                          <p:attrName>ppt_h</p:attrName>
                                        </p:attrNameLst>
                                      </p:cBhvr>
                                      <p:tavLst>
                                        <p:tav tm="0">
                                          <p:val>
                                            <p:strVal val="#ppt_h"/>
                                          </p:val>
                                        </p:tav>
                                        <p:tav tm="100000">
                                          <p:val>
                                            <p:strVal val="#ppt_h"/>
                                          </p:val>
                                        </p:tav>
                                      </p:tavLst>
                                    </p:anim>
                                  </p:childTnLst>
                                </p:cTn>
                              </p:par>
                              <p:par>
                                <p:cTn id="53" presetID="17" presetClass="entr" presetSubtype="10" fill="hold" grpId="0" nodeType="with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p:cTn id="55" dur="5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56" dur="500" fill="hold"/>
                                        <p:tgtEl>
                                          <p:spTgt spid="3">
                                            <p:txEl>
                                              <p:pRg st="12" end="12"/>
                                            </p:txEl>
                                          </p:spTgt>
                                        </p:tgtEl>
                                        <p:attrNameLst>
                                          <p:attrName>ppt_h</p:attrName>
                                        </p:attrNameLst>
                                      </p:cBhvr>
                                      <p:tavLst>
                                        <p:tav tm="0">
                                          <p:val>
                                            <p:strVal val="#ppt_h"/>
                                          </p:val>
                                        </p:tav>
                                        <p:tav tm="100000">
                                          <p:val>
                                            <p:strVal val="#ppt_h"/>
                                          </p:val>
                                        </p:tav>
                                      </p:tavLst>
                                    </p:anim>
                                  </p:childTnLst>
                                </p:cTn>
                              </p:par>
                              <p:par>
                                <p:cTn id="57" presetID="17" presetClass="entr" presetSubtype="10" fill="hold" grpId="0" nodeType="with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anim calcmode="lin" valueType="num">
                                      <p:cBhvr>
                                        <p:cTn id="59" dur="500" fill="hold"/>
                                        <p:tgtEl>
                                          <p:spTgt spid="3">
                                            <p:txEl>
                                              <p:pRg st="13" end="13"/>
                                            </p:txEl>
                                          </p:spTgt>
                                        </p:tgtEl>
                                        <p:attrNameLst>
                                          <p:attrName>ppt_w</p:attrName>
                                        </p:attrNameLst>
                                      </p:cBhvr>
                                      <p:tavLst>
                                        <p:tav tm="0">
                                          <p:val>
                                            <p:fltVal val="0"/>
                                          </p:val>
                                        </p:tav>
                                        <p:tav tm="100000">
                                          <p:val>
                                            <p:strVal val="#ppt_w"/>
                                          </p:val>
                                        </p:tav>
                                      </p:tavLst>
                                    </p:anim>
                                    <p:anim calcmode="lin" valueType="num">
                                      <p:cBhvr>
                                        <p:cTn id="60" dur="500" fill="hold"/>
                                        <p:tgtEl>
                                          <p:spTgt spid="3">
                                            <p:txEl>
                                              <p:pRg st="13" end="13"/>
                                            </p:txEl>
                                          </p:spTgt>
                                        </p:tgtEl>
                                        <p:attrNameLst>
                                          <p:attrName>ppt_h</p:attrName>
                                        </p:attrNameLst>
                                      </p:cBhvr>
                                      <p:tavLst>
                                        <p:tav tm="0">
                                          <p:val>
                                            <p:strVal val="#ppt_h"/>
                                          </p:val>
                                        </p:tav>
                                        <p:tav tm="100000">
                                          <p:val>
                                            <p:strVal val="#ppt_h"/>
                                          </p:val>
                                        </p:tav>
                                      </p:tavLst>
                                    </p:anim>
                                  </p:childTnLst>
                                </p:cTn>
                              </p:par>
                              <p:par>
                                <p:cTn id="61" presetID="17" presetClass="entr" presetSubtype="10" fill="hold" grpId="0" nodeType="with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anim calcmode="lin" valueType="num">
                                      <p:cBhvr>
                                        <p:cTn id="63" dur="500" fill="hold"/>
                                        <p:tgtEl>
                                          <p:spTgt spid="3">
                                            <p:txEl>
                                              <p:pRg st="14" end="14"/>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14" end="14"/>
                                            </p:txEl>
                                          </p:spTgt>
                                        </p:tgtEl>
                                        <p:attrNameLst>
                                          <p:attrName>ppt_h</p:attrName>
                                        </p:attrNameLst>
                                      </p:cBhvr>
                                      <p:tavLst>
                                        <p:tav tm="0">
                                          <p:val>
                                            <p:strVal val="#ppt_h"/>
                                          </p:val>
                                        </p:tav>
                                        <p:tav tm="100000">
                                          <p:val>
                                            <p:strVal val="#ppt_h"/>
                                          </p:val>
                                        </p:tav>
                                      </p:tavLst>
                                    </p:anim>
                                  </p:childTnLst>
                                </p:cTn>
                              </p:par>
                              <p:par>
                                <p:cTn id="65" presetID="17" presetClass="entr" presetSubtype="10" fill="hold" grpId="0" nodeType="with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anim calcmode="lin" valueType="num">
                                      <p:cBhvr>
                                        <p:cTn id="67" dur="500" fill="hold"/>
                                        <p:tgtEl>
                                          <p:spTgt spid="3">
                                            <p:txEl>
                                              <p:pRg st="15" end="15"/>
                                            </p:txEl>
                                          </p:spTgt>
                                        </p:tgtEl>
                                        <p:attrNameLst>
                                          <p:attrName>ppt_w</p:attrName>
                                        </p:attrNameLst>
                                      </p:cBhvr>
                                      <p:tavLst>
                                        <p:tav tm="0">
                                          <p:val>
                                            <p:fltVal val="0"/>
                                          </p:val>
                                        </p:tav>
                                        <p:tav tm="100000">
                                          <p:val>
                                            <p:strVal val="#ppt_w"/>
                                          </p:val>
                                        </p:tav>
                                      </p:tavLst>
                                    </p:anim>
                                    <p:anim calcmode="lin" valueType="num">
                                      <p:cBhvr>
                                        <p:cTn id="68" dur="500" fill="hold"/>
                                        <p:tgtEl>
                                          <p:spTgt spid="3">
                                            <p:txEl>
                                              <p:pRg st="15" end="1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052736"/>
            <a:ext cx="5724128" cy="5112568"/>
          </a:xfrm>
        </p:spPr>
        <p:txBody>
          <a:bodyPr>
            <a:normAutofit fontScale="77500" lnSpcReduction="20000"/>
          </a:bodyPr>
          <a:lstStyle/>
          <a:p>
            <a:r>
              <a:rPr lang="es-ES" sz="3200" b="1" u="sng" dirty="0" smtClean="0">
                <a:latin typeface="Arial" pitchFamily="34" charset="0"/>
                <a:cs typeface="Arial" pitchFamily="34" charset="0"/>
              </a:rPr>
              <a:t>INSTRUMENTOS:</a:t>
            </a:r>
          </a:p>
          <a:p>
            <a:pPr lvl="1"/>
            <a:r>
              <a:rPr lang="es-ES" sz="2200" b="1" i="1" dirty="0" smtClean="0">
                <a:solidFill>
                  <a:schemeClr val="accent6"/>
                </a:solidFill>
                <a:latin typeface="Arial" pitchFamily="34" charset="0"/>
                <a:cs typeface="Arial" pitchFamily="34" charset="0"/>
              </a:rPr>
              <a:t>El Fondo Europeo de Desarrollo Regional (FEDER), </a:t>
            </a:r>
            <a:r>
              <a:rPr lang="es-ES" sz="2200" b="1" dirty="0" smtClean="0">
                <a:latin typeface="Arial" pitchFamily="34" charset="0"/>
                <a:cs typeface="Arial" pitchFamily="34" charset="0"/>
              </a:rPr>
              <a:t>cuyo objetivo principal es promover la cohesión económica y social en la Unión Europea a través de acciones dirigidas a reducir las desigualdades entre regiones o grupos sociales.</a:t>
            </a:r>
          </a:p>
          <a:p>
            <a:pPr lvl="1"/>
            <a:r>
              <a:rPr lang="es-ES" sz="2200" b="1" i="1" dirty="0" smtClean="0">
                <a:solidFill>
                  <a:schemeClr val="accent6"/>
                </a:solidFill>
                <a:latin typeface="Arial" pitchFamily="34" charset="0"/>
                <a:cs typeface="Arial" pitchFamily="34" charset="0"/>
              </a:rPr>
              <a:t>El Fondo Social Europeo (FSE),</a:t>
            </a:r>
            <a:r>
              <a:rPr lang="es-ES" sz="2200" b="1" dirty="0" smtClean="0">
                <a:latin typeface="Arial" pitchFamily="34" charset="0"/>
                <a:cs typeface="Arial" pitchFamily="34" charset="0"/>
              </a:rPr>
              <a:t> principal instrumento financiero que permite a la Unión plasmar los objetivos estratégicos de su política de empleo.</a:t>
            </a:r>
          </a:p>
          <a:p>
            <a:pPr lvl="1"/>
            <a:r>
              <a:rPr lang="es-ES" sz="2200" b="1" i="1" dirty="0" smtClean="0">
                <a:solidFill>
                  <a:schemeClr val="accent6"/>
                </a:solidFill>
                <a:latin typeface="Arial" pitchFamily="34" charset="0"/>
                <a:cs typeface="Arial" pitchFamily="34" charset="0"/>
              </a:rPr>
              <a:t>El Fondo Europeo de Orientación y de Garantía Agrícola (FEOGA - Sección Orientación), </a:t>
            </a:r>
            <a:r>
              <a:rPr lang="es-ES" sz="2200" b="1" dirty="0" smtClean="0">
                <a:latin typeface="Arial" pitchFamily="34" charset="0"/>
                <a:cs typeface="Arial" pitchFamily="34" charset="0"/>
              </a:rPr>
              <a:t>que contribuye a la reforma estructural del sector de la agricultura y al desarrollo de las zonas rurales.</a:t>
            </a:r>
          </a:p>
          <a:p>
            <a:pPr lvl="1"/>
            <a:r>
              <a:rPr lang="es-ES" sz="2200" b="1" i="1" dirty="0" smtClean="0">
                <a:solidFill>
                  <a:schemeClr val="accent6"/>
                </a:solidFill>
                <a:latin typeface="Arial" pitchFamily="34" charset="0"/>
                <a:cs typeface="Arial" pitchFamily="34" charset="0"/>
              </a:rPr>
              <a:t>El Instrumento Financiero de Orientación de la Pesca (IFOP), </a:t>
            </a:r>
            <a:r>
              <a:rPr lang="es-ES" sz="2200" b="1" dirty="0" smtClean="0">
                <a:latin typeface="Arial" pitchFamily="34" charset="0"/>
                <a:cs typeface="Arial" pitchFamily="34" charset="0"/>
              </a:rPr>
              <a:t>que es el Fondo específico para la reforma estructural del sector de la pesca. </a:t>
            </a:r>
          </a:p>
          <a:p>
            <a:pPr lvl="1"/>
            <a:endParaRPr lang="es-ES" b="1" dirty="0">
              <a:latin typeface="Arial" pitchFamily="34" charset="0"/>
              <a:cs typeface="Arial" pitchFamily="34" charset="0"/>
            </a:endParaRPr>
          </a:p>
        </p:txBody>
      </p:sp>
      <p:pic>
        <p:nvPicPr>
          <p:cNvPr id="6146" name="Picture 2"/>
          <p:cNvPicPr>
            <a:picLocks noChangeAspect="1" noChangeArrowheads="1"/>
          </p:cNvPicPr>
          <p:nvPr/>
        </p:nvPicPr>
        <p:blipFill>
          <a:blip r:embed="rId2" cstate="print"/>
          <a:srcRect/>
          <a:stretch>
            <a:fillRect/>
          </a:stretch>
        </p:blipFill>
        <p:spPr bwMode="auto">
          <a:xfrm>
            <a:off x="5652120" y="1556792"/>
            <a:ext cx="3102295" cy="936104"/>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5652120" y="2564904"/>
            <a:ext cx="3168352" cy="864096"/>
          </a:xfrm>
          <a:prstGeom prst="rect">
            <a:avLst/>
          </a:prstGeom>
          <a:noFill/>
          <a:ln w="9525">
            <a:noFill/>
            <a:miter lim="800000"/>
            <a:headEnd/>
            <a:tailEnd/>
          </a:ln>
        </p:spPr>
      </p:pic>
      <p:pic>
        <p:nvPicPr>
          <p:cNvPr id="6148" name="Picture 4"/>
          <p:cNvPicPr>
            <a:picLocks noChangeAspect="1" noChangeArrowheads="1"/>
          </p:cNvPicPr>
          <p:nvPr/>
        </p:nvPicPr>
        <p:blipFill>
          <a:blip r:embed="rId4" cstate="print"/>
          <a:srcRect/>
          <a:stretch>
            <a:fillRect/>
          </a:stretch>
        </p:blipFill>
        <p:spPr bwMode="auto">
          <a:xfrm>
            <a:off x="5652120" y="3501008"/>
            <a:ext cx="1232173" cy="1058405"/>
          </a:xfrm>
          <a:prstGeom prst="rect">
            <a:avLst/>
          </a:prstGeom>
          <a:noFill/>
          <a:ln w="9525">
            <a:noFill/>
            <a:miter lim="800000"/>
            <a:headEnd/>
            <a:tailEnd/>
          </a:ln>
        </p:spPr>
      </p:pic>
      <p:pic>
        <p:nvPicPr>
          <p:cNvPr id="6149" name="Picture 5"/>
          <p:cNvPicPr>
            <a:picLocks noChangeAspect="1" noChangeArrowheads="1"/>
          </p:cNvPicPr>
          <p:nvPr/>
        </p:nvPicPr>
        <p:blipFill>
          <a:blip r:embed="rId5" cstate="print"/>
          <a:srcRect/>
          <a:stretch>
            <a:fillRect/>
          </a:stretch>
        </p:blipFill>
        <p:spPr bwMode="auto">
          <a:xfrm>
            <a:off x="5652120" y="4725144"/>
            <a:ext cx="1944216" cy="126796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p:cTn id="1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1" end="1"/>
                                            </p:txEl>
                                          </p:spTgt>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2" end="2"/>
                                            </p:txEl>
                                          </p:spTgt>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strVal val="#ppt_h"/>
                                          </p:val>
                                        </p:tav>
                                        <p:tav tm="100000">
                                          <p:val>
                                            <p:strVal val="#ppt_h"/>
                                          </p:val>
                                        </p:tav>
                                      </p:tavLst>
                                    </p:anim>
                                  </p:childTnLst>
                                </p:cTn>
                              </p:par>
                              <p:par>
                                <p:cTn id="21" presetID="17" presetClass="entr" presetSubtype="1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39" presetClass="entr" presetSubtype="0" accel="100000" fill="hold" nodeType="clickEffect">
                                  <p:stCondLst>
                                    <p:cond delay="0"/>
                                  </p:stCondLst>
                                  <p:childTnLst>
                                    <p:set>
                                      <p:cBhvr>
                                        <p:cTn id="28" dur="1" fill="hold">
                                          <p:stCondLst>
                                            <p:cond delay="0"/>
                                          </p:stCondLst>
                                        </p:cTn>
                                        <p:tgtEl>
                                          <p:spTgt spid="6146"/>
                                        </p:tgtEl>
                                        <p:attrNameLst>
                                          <p:attrName>style.visibility</p:attrName>
                                        </p:attrNameLst>
                                      </p:cBhvr>
                                      <p:to>
                                        <p:strVal val="visible"/>
                                      </p:to>
                                    </p:set>
                                    <p:anim calcmode="lin" valueType="num">
                                      <p:cBhvr>
                                        <p:cTn id="29" dur="500" fill="hold"/>
                                        <p:tgtEl>
                                          <p:spTgt spid="6146"/>
                                        </p:tgtEl>
                                        <p:attrNameLst>
                                          <p:attrName>ppt_h</p:attrName>
                                        </p:attrNameLst>
                                      </p:cBhvr>
                                      <p:tavLst>
                                        <p:tav tm="0">
                                          <p:val>
                                            <p:strVal val="#ppt_h/20"/>
                                          </p:val>
                                        </p:tav>
                                        <p:tav tm="50000">
                                          <p:val>
                                            <p:strVal val="#ppt_h/20"/>
                                          </p:val>
                                        </p:tav>
                                        <p:tav tm="100000">
                                          <p:val>
                                            <p:strVal val="#ppt_h"/>
                                          </p:val>
                                        </p:tav>
                                      </p:tavLst>
                                    </p:anim>
                                    <p:anim calcmode="lin" valueType="num">
                                      <p:cBhvr>
                                        <p:cTn id="30" dur="500" fill="hold"/>
                                        <p:tgtEl>
                                          <p:spTgt spid="6146"/>
                                        </p:tgtEl>
                                        <p:attrNameLst>
                                          <p:attrName>ppt_w</p:attrName>
                                        </p:attrNameLst>
                                      </p:cBhvr>
                                      <p:tavLst>
                                        <p:tav tm="0">
                                          <p:val>
                                            <p:strVal val="#ppt_w+.3"/>
                                          </p:val>
                                        </p:tav>
                                        <p:tav tm="50000">
                                          <p:val>
                                            <p:strVal val="#ppt_w+.3"/>
                                          </p:val>
                                        </p:tav>
                                        <p:tav tm="100000">
                                          <p:val>
                                            <p:strVal val="#ppt_w"/>
                                          </p:val>
                                        </p:tav>
                                      </p:tavLst>
                                    </p:anim>
                                    <p:anim calcmode="lin" valueType="num">
                                      <p:cBhvr>
                                        <p:cTn id="31" dur="500" fill="hold"/>
                                        <p:tgtEl>
                                          <p:spTgt spid="6146"/>
                                        </p:tgtEl>
                                        <p:attrNameLst>
                                          <p:attrName>ppt_x</p:attrName>
                                        </p:attrNameLst>
                                      </p:cBhvr>
                                      <p:tavLst>
                                        <p:tav tm="0">
                                          <p:val>
                                            <p:strVal val="#ppt_x-.3"/>
                                          </p:val>
                                        </p:tav>
                                        <p:tav tm="50000">
                                          <p:val>
                                            <p:strVal val="#ppt_x"/>
                                          </p:val>
                                        </p:tav>
                                        <p:tav tm="100000">
                                          <p:val>
                                            <p:strVal val="#ppt_x"/>
                                          </p:val>
                                        </p:tav>
                                      </p:tavLst>
                                    </p:anim>
                                    <p:anim calcmode="lin" valueType="num">
                                      <p:cBhvr>
                                        <p:cTn id="32" dur="500" fill="hold"/>
                                        <p:tgtEl>
                                          <p:spTgt spid="614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9" presetClass="entr" presetSubtype="0" accel="100000" fill="hold" nodeType="clickEffect">
                                  <p:stCondLst>
                                    <p:cond delay="0"/>
                                  </p:stCondLst>
                                  <p:childTnLst>
                                    <p:set>
                                      <p:cBhvr>
                                        <p:cTn id="36" dur="1" fill="hold">
                                          <p:stCondLst>
                                            <p:cond delay="0"/>
                                          </p:stCondLst>
                                        </p:cTn>
                                        <p:tgtEl>
                                          <p:spTgt spid="6147"/>
                                        </p:tgtEl>
                                        <p:attrNameLst>
                                          <p:attrName>style.visibility</p:attrName>
                                        </p:attrNameLst>
                                      </p:cBhvr>
                                      <p:to>
                                        <p:strVal val="visible"/>
                                      </p:to>
                                    </p:set>
                                    <p:anim calcmode="lin" valueType="num">
                                      <p:cBhvr>
                                        <p:cTn id="37" dur="500" fill="hold"/>
                                        <p:tgtEl>
                                          <p:spTgt spid="6147"/>
                                        </p:tgtEl>
                                        <p:attrNameLst>
                                          <p:attrName>ppt_h</p:attrName>
                                        </p:attrNameLst>
                                      </p:cBhvr>
                                      <p:tavLst>
                                        <p:tav tm="0">
                                          <p:val>
                                            <p:strVal val="#ppt_h/20"/>
                                          </p:val>
                                        </p:tav>
                                        <p:tav tm="50000">
                                          <p:val>
                                            <p:strVal val="#ppt_h/20"/>
                                          </p:val>
                                        </p:tav>
                                        <p:tav tm="100000">
                                          <p:val>
                                            <p:strVal val="#ppt_h"/>
                                          </p:val>
                                        </p:tav>
                                      </p:tavLst>
                                    </p:anim>
                                    <p:anim calcmode="lin" valueType="num">
                                      <p:cBhvr>
                                        <p:cTn id="38" dur="500" fill="hold"/>
                                        <p:tgtEl>
                                          <p:spTgt spid="6147"/>
                                        </p:tgtEl>
                                        <p:attrNameLst>
                                          <p:attrName>ppt_w</p:attrName>
                                        </p:attrNameLst>
                                      </p:cBhvr>
                                      <p:tavLst>
                                        <p:tav tm="0">
                                          <p:val>
                                            <p:strVal val="#ppt_w+.3"/>
                                          </p:val>
                                        </p:tav>
                                        <p:tav tm="50000">
                                          <p:val>
                                            <p:strVal val="#ppt_w+.3"/>
                                          </p:val>
                                        </p:tav>
                                        <p:tav tm="100000">
                                          <p:val>
                                            <p:strVal val="#ppt_w"/>
                                          </p:val>
                                        </p:tav>
                                      </p:tavLst>
                                    </p:anim>
                                    <p:anim calcmode="lin" valueType="num">
                                      <p:cBhvr>
                                        <p:cTn id="39" dur="500" fill="hold"/>
                                        <p:tgtEl>
                                          <p:spTgt spid="6147"/>
                                        </p:tgtEl>
                                        <p:attrNameLst>
                                          <p:attrName>ppt_x</p:attrName>
                                        </p:attrNameLst>
                                      </p:cBhvr>
                                      <p:tavLst>
                                        <p:tav tm="0">
                                          <p:val>
                                            <p:strVal val="#ppt_x-.3"/>
                                          </p:val>
                                        </p:tav>
                                        <p:tav tm="50000">
                                          <p:val>
                                            <p:strVal val="#ppt_x"/>
                                          </p:val>
                                        </p:tav>
                                        <p:tav tm="100000">
                                          <p:val>
                                            <p:strVal val="#ppt_x"/>
                                          </p:val>
                                        </p:tav>
                                      </p:tavLst>
                                    </p:anim>
                                    <p:anim calcmode="lin" valueType="num">
                                      <p:cBhvr>
                                        <p:cTn id="40" dur="500" fill="hold"/>
                                        <p:tgtEl>
                                          <p:spTgt spid="6147"/>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9" presetClass="entr" presetSubtype="0" accel="100000" fill="hold" nodeType="clickEffect">
                                  <p:stCondLst>
                                    <p:cond delay="0"/>
                                  </p:stCondLst>
                                  <p:childTnLst>
                                    <p:set>
                                      <p:cBhvr>
                                        <p:cTn id="44" dur="1" fill="hold">
                                          <p:stCondLst>
                                            <p:cond delay="0"/>
                                          </p:stCondLst>
                                        </p:cTn>
                                        <p:tgtEl>
                                          <p:spTgt spid="6148"/>
                                        </p:tgtEl>
                                        <p:attrNameLst>
                                          <p:attrName>style.visibility</p:attrName>
                                        </p:attrNameLst>
                                      </p:cBhvr>
                                      <p:to>
                                        <p:strVal val="visible"/>
                                      </p:to>
                                    </p:set>
                                    <p:anim calcmode="lin" valueType="num">
                                      <p:cBhvr>
                                        <p:cTn id="45" dur="500" fill="hold"/>
                                        <p:tgtEl>
                                          <p:spTgt spid="6148"/>
                                        </p:tgtEl>
                                        <p:attrNameLst>
                                          <p:attrName>ppt_h</p:attrName>
                                        </p:attrNameLst>
                                      </p:cBhvr>
                                      <p:tavLst>
                                        <p:tav tm="0">
                                          <p:val>
                                            <p:strVal val="#ppt_h/20"/>
                                          </p:val>
                                        </p:tav>
                                        <p:tav tm="50000">
                                          <p:val>
                                            <p:strVal val="#ppt_h/20"/>
                                          </p:val>
                                        </p:tav>
                                        <p:tav tm="100000">
                                          <p:val>
                                            <p:strVal val="#ppt_h"/>
                                          </p:val>
                                        </p:tav>
                                      </p:tavLst>
                                    </p:anim>
                                    <p:anim calcmode="lin" valueType="num">
                                      <p:cBhvr>
                                        <p:cTn id="46" dur="500" fill="hold"/>
                                        <p:tgtEl>
                                          <p:spTgt spid="6148"/>
                                        </p:tgtEl>
                                        <p:attrNameLst>
                                          <p:attrName>ppt_w</p:attrName>
                                        </p:attrNameLst>
                                      </p:cBhvr>
                                      <p:tavLst>
                                        <p:tav tm="0">
                                          <p:val>
                                            <p:strVal val="#ppt_w+.3"/>
                                          </p:val>
                                        </p:tav>
                                        <p:tav tm="50000">
                                          <p:val>
                                            <p:strVal val="#ppt_w+.3"/>
                                          </p:val>
                                        </p:tav>
                                        <p:tav tm="100000">
                                          <p:val>
                                            <p:strVal val="#ppt_w"/>
                                          </p:val>
                                        </p:tav>
                                      </p:tavLst>
                                    </p:anim>
                                    <p:anim calcmode="lin" valueType="num">
                                      <p:cBhvr>
                                        <p:cTn id="47" dur="500" fill="hold"/>
                                        <p:tgtEl>
                                          <p:spTgt spid="6148"/>
                                        </p:tgtEl>
                                        <p:attrNameLst>
                                          <p:attrName>ppt_x</p:attrName>
                                        </p:attrNameLst>
                                      </p:cBhvr>
                                      <p:tavLst>
                                        <p:tav tm="0">
                                          <p:val>
                                            <p:strVal val="#ppt_x-.3"/>
                                          </p:val>
                                        </p:tav>
                                        <p:tav tm="50000">
                                          <p:val>
                                            <p:strVal val="#ppt_x"/>
                                          </p:val>
                                        </p:tav>
                                        <p:tav tm="100000">
                                          <p:val>
                                            <p:strVal val="#ppt_x"/>
                                          </p:val>
                                        </p:tav>
                                      </p:tavLst>
                                    </p:anim>
                                    <p:anim calcmode="lin" valueType="num">
                                      <p:cBhvr>
                                        <p:cTn id="48" dur="500" fill="hold"/>
                                        <p:tgtEl>
                                          <p:spTgt spid="6148"/>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9" presetClass="entr" presetSubtype="0" accel="100000" fill="hold" nodeType="clickEffect">
                                  <p:stCondLst>
                                    <p:cond delay="0"/>
                                  </p:stCondLst>
                                  <p:childTnLst>
                                    <p:set>
                                      <p:cBhvr>
                                        <p:cTn id="52" dur="1" fill="hold">
                                          <p:stCondLst>
                                            <p:cond delay="0"/>
                                          </p:stCondLst>
                                        </p:cTn>
                                        <p:tgtEl>
                                          <p:spTgt spid="6149"/>
                                        </p:tgtEl>
                                        <p:attrNameLst>
                                          <p:attrName>style.visibility</p:attrName>
                                        </p:attrNameLst>
                                      </p:cBhvr>
                                      <p:to>
                                        <p:strVal val="visible"/>
                                      </p:to>
                                    </p:set>
                                    <p:anim calcmode="lin" valueType="num">
                                      <p:cBhvr>
                                        <p:cTn id="53" dur="500" fill="hold"/>
                                        <p:tgtEl>
                                          <p:spTgt spid="6149"/>
                                        </p:tgtEl>
                                        <p:attrNameLst>
                                          <p:attrName>ppt_h</p:attrName>
                                        </p:attrNameLst>
                                      </p:cBhvr>
                                      <p:tavLst>
                                        <p:tav tm="0">
                                          <p:val>
                                            <p:strVal val="#ppt_h/20"/>
                                          </p:val>
                                        </p:tav>
                                        <p:tav tm="50000">
                                          <p:val>
                                            <p:strVal val="#ppt_h/20"/>
                                          </p:val>
                                        </p:tav>
                                        <p:tav tm="100000">
                                          <p:val>
                                            <p:strVal val="#ppt_h"/>
                                          </p:val>
                                        </p:tav>
                                      </p:tavLst>
                                    </p:anim>
                                    <p:anim calcmode="lin" valueType="num">
                                      <p:cBhvr>
                                        <p:cTn id="54" dur="500" fill="hold"/>
                                        <p:tgtEl>
                                          <p:spTgt spid="6149"/>
                                        </p:tgtEl>
                                        <p:attrNameLst>
                                          <p:attrName>ppt_w</p:attrName>
                                        </p:attrNameLst>
                                      </p:cBhvr>
                                      <p:tavLst>
                                        <p:tav tm="0">
                                          <p:val>
                                            <p:strVal val="#ppt_w+.3"/>
                                          </p:val>
                                        </p:tav>
                                        <p:tav tm="50000">
                                          <p:val>
                                            <p:strVal val="#ppt_w+.3"/>
                                          </p:val>
                                        </p:tav>
                                        <p:tav tm="100000">
                                          <p:val>
                                            <p:strVal val="#ppt_w"/>
                                          </p:val>
                                        </p:tav>
                                      </p:tavLst>
                                    </p:anim>
                                    <p:anim calcmode="lin" valueType="num">
                                      <p:cBhvr>
                                        <p:cTn id="55" dur="500" fill="hold"/>
                                        <p:tgtEl>
                                          <p:spTgt spid="6149"/>
                                        </p:tgtEl>
                                        <p:attrNameLst>
                                          <p:attrName>ppt_x</p:attrName>
                                        </p:attrNameLst>
                                      </p:cBhvr>
                                      <p:tavLst>
                                        <p:tav tm="0">
                                          <p:val>
                                            <p:strVal val="#ppt_x-.3"/>
                                          </p:val>
                                        </p:tav>
                                        <p:tav tm="50000">
                                          <p:val>
                                            <p:strVal val="#ppt_x"/>
                                          </p:val>
                                        </p:tav>
                                        <p:tav tm="100000">
                                          <p:val>
                                            <p:strVal val="#ppt_x"/>
                                          </p:val>
                                        </p:tav>
                                      </p:tavLst>
                                    </p:anim>
                                    <p:anim calcmode="lin" valueType="num">
                                      <p:cBhvr>
                                        <p:cTn id="56" dur="500" fill="hold"/>
                                        <p:tgtEl>
                                          <p:spTgt spid="61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pPr lvl="0"/>
            <a:r>
              <a:rPr lang="de-DE" sz="2400" b="1" u="sng" dirty="0" smtClean="0">
                <a:solidFill>
                  <a:schemeClr val="tx1"/>
                </a:solidFill>
                <a:latin typeface="Arial" pitchFamily="34" charset="0"/>
                <a:ea typeface="+mn-ea"/>
                <a:cs typeface="Arial" pitchFamily="34" charset="0"/>
              </a:rPr>
              <a:t>PAPEL DEL PARLAMENTO EUROPEO</a:t>
            </a:r>
            <a:r>
              <a:rPr lang="es-ES" sz="2400" b="1" u="sng" dirty="0" smtClean="0">
                <a:latin typeface="Arial" pitchFamily="34" charset="0"/>
                <a:cs typeface="Arial" pitchFamily="34" charset="0"/>
              </a:rPr>
              <a:t/>
            </a:r>
            <a:br>
              <a:rPr lang="es-ES" sz="2400" b="1" u="sng" dirty="0" smtClean="0">
                <a:latin typeface="Arial" pitchFamily="34" charset="0"/>
                <a:cs typeface="Arial" pitchFamily="34" charset="0"/>
              </a:rPr>
            </a:br>
            <a:endParaRPr lang="es-ES" sz="2400" dirty="0"/>
          </a:p>
        </p:txBody>
      </p:sp>
      <p:sp>
        <p:nvSpPr>
          <p:cNvPr id="3" name="2 Marcador de contenido"/>
          <p:cNvSpPr>
            <a:spLocks noGrp="1"/>
          </p:cNvSpPr>
          <p:nvPr>
            <p:ph idx="4294967295"/>
          </p:nvPr>
        </p:nvSpPr>
        <p:spPr>
          <a:xfrm>
            <a:off x="251520" y="1628800"/>
            <a:ext cx="5724128" cy="4608512"/>
          </a:xfrm>
        </p:spPr>
        <p:txBody>
          <a:bodyPr>
            <a:normAutofit fontScale="85000" lnSpcReduction="10000"/>
          </a:bodyPr>
          <a:lstStyle/>
          <a:p>
            <a:pPr lvl="1"/>
            <a:r>
              <a:rPr lang="es-ES" sz="2000" b="1" dirty="0" smtClean="0">
                <a:latin typeface="Arial" pitchFamily="34" charset="0"/>
                <a:cs typeface="Arial" pitchFamily="34" charset="0"/>
              </a:rPr>
              <a:t>El Parlamento Europeo siempre ha apoyado la cohesión económica y social como imperativo de solidaridad esencial para la salvaguardia de los valores de la Unión. Promovió la idea de que los importes asignados a la misma deberían alcanzar un nivel suficiente para garantizar su eficacia.</a:t>
            </a:r>
          </a:p>
          <a:p>
            <a:pPr lvl="1"/>
            <a:r>
              <a:rPr lang="es-ES" sz="2000" b="1" dirty="0" smtClean="0">
                <a:latin typeface="Arial" pitchFamily="34" charset="0"/>
                <a:cs typeface="Arial" pitchFamily="34" charset="0"/>
              </a:rPr>
              <a:t>Siempre ha apoyado enérgicamente las propuestas de aumento de la dotación de los Fondos Estructurales que consideraba mínimas.</a:t>
            </a:r>
          </a:p>
          <a:p>
            <a:pPr lvl="1"/>
            <a:r>
              <a:rPr lang="es-ES" sz="2000" b="1" dirty="0" smtClean="0">
                <a:latin typeface="Arial" pitchFamily="34" charset="0"/>
                <a:cs typeface="Arial" pitchFamily="34" charset="0"/>
              </a:rPr>
              <a:t>En cuanto a las medidas de aplicación, consiguió por adelantado el recurso a la codecisión que le había concedido el Tratado de Amsterdam. El código de conducta con la Comisión fue ampliado para incluir todos los instrumentos estructurales.</a:t>
            </a:r>
          </a:p>
          <a:p>
            <a:pPr lvl="1">
              <a:buNone/>
            </a:pPr>
            <a:endParaRPr lang="es-ES" sz="2000" b="1" dirty="0">
              <a:latin typeface="Arial" pitchFamily="34" charset="0"/>
              <a:cs typeface="Arial" pitchFamily="34" charset="0"/>
            </a:endParaRPr>
          </a:p>
        </p:txBody>
      </p:sp>
      <p:pic>
        <p:nvPicPr>
          <p:cNvPr id="13314" name="Picture 2"/>
          <p:cNvPicPr>
            <a:picLocks noChangeAspect="1" noChangeArrowheads="1"/>
          </p:cNvPicPr>
          <p:nvPr/>
        </p:nvPicPr>
        <p:blipFill>
          <a:blip r:embed="rId2" cstate="print"/>
          <a:srcRect/>
          <a:stretch>
            <a:fillRect/>
          </a:stretch>
        </p:blipFill>
        <p:spPr bwMode="auto">
          <a:xfrm>
            <a:off x="6084168" y="2093121"/>
            <a:ext cx="2880320" cy="284804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3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800" decel="100000"/>
                                        <p:tgtEl>
                                          <p:spTgt spid="3">
                                            <p:txEl>
                                              <p:pRg st="0" end="0"/>
                                            </p:txEl>
                                          </p:spTgt>
                                        </p:tgtEl>
                                      </p:cBhvr>
                                    </p:animEffect>
                                    <p:anim calcmode="lin" valueType="num">
                                      <p:cBhvr>
                                        <p:cTn id="17"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18"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9"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par>
                                <p:cTn id="22" presetID="30" presetClass="entr" presetSubtype="0" fill="hold" grpId="0"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800" decel="100000"/>
                                        <p:tgtEl>
                                          <p:spTgt spid="3">
                                            <p:txEl>
                                              <p:pRg st="1" end="1"/>
                                            </p:txEl>
                                          </p:spTgt>
                                        </p:tgtEl>
                                      </p:cBhvr>
                                    </p:animEffect>
                                    <p:anim calcmode="lin" valueType="num">
                                      <p:cBhvr>
                                        <p:cTn id="25"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26"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7"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par>
                                <p:cTn id="30" presetID="30" presetClass="entr" presetSubtype="0" fill="hold" grpId="0" nodeType="with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800" decel="100000"/>
                                        <p:tgtEl>
                                          <p:spTgt spid="3">
                                            <p:txEl>
                                              <p:pRg st="2" end="2"/>
                                            </p:txEl>
                                          </p:spTgt>
                                        </p:tgtEl>
                                      </p:cBhvr>
                                    </p:animEffect>
                                    <p:anim calcmode="lin" valueType="num">
                                      <p:cBhvr>
                                        <p:cTn id="33" dur="8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34" dur="8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35" dur="8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3">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3314"/>
                                        </p:tgtEl>
                                        <p:attrNameLst>
                                          <p:attrName>style.visibility</p:attrName>
                                        </p:attrNameLst>
                                      </p:cBhvr>
                                      <p:to>
                                        <p:strVal val="visible"/>
                                      </p:to>
                                    </p:set>
                                    <p:anim calcmode="lin" valueType="num">
                                      <p:cBhvr>
                                        <p:cTn id="42" dur="1000" fill="hold"/>
                                        <p:tgtEl>
                                          <p:spTgt spid="13314"/>
                                        </p:tgtEl>
                                        <p:attrNameLst>
                                          <p:attrName>ppt_x</p:attrName>
                                        </p:attrNameLst>
                                      </p:cBhvr>
                                      <p:tavLst>
                                        <p:tav tm="0">
                                          <p:val>
                                            <p:strVal val="#ppt_x-.2"/>
                                          </p:val>
                                        </p:tav>
                                        <p:tav tm="100000">
                                          <p:val>
                                            <p:strVal val="#ppt_x"/>
                                          </p:val>
                                        </p:tav>
                                      </p:tavLst>
                                    </p:anim>
                                    <p:anim calcmode="lin" valueType="num">
                                      <p:cBhvr>
                                        <p:cTn id="43" dur="1000" fill="hold"/>
                                        <p:tgtEl>
                                          <p:spTgt spid="13314"/>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692696"/>
            <a:ext cx="8229600" cy="1143000"/>
          </a:xfrm>
        </p:spPr>
        <p:txBody>
          <a:bodyPr>
            <a:normAutofit/>
          </a:bodyPr>
          <a:lstStyle/>
          <a:p>
            <a:pPr algn="ctr"/>
            <a:r>
              <a:rPr lang="es-ES" sz="6000" b="1" dirty="0" smtClean="0">
                <a:latin typeface="Bradley Hand ITC" pitchFamily="66" charset="0"/>
              </a:rPr>
              <a:t>Trabajo realizado por:</a:t>
            </a:r>
          </a:p>
        </p:txBody>
      </p:sp>
      <p:sp>
        <p:nvSpPr>
          <p:cNvPr id="3" name="2 Marcador de contenido"/>
          <p:cNvSpPr>
            <a:spLocks noGrp="1"/>
          </p:cNvSpPr>
          <p:nvPr>
            <p:ph idx="1"/>
          </p:nvPr>
        </p:nvSpPr>
        <p:spPr>
          <a:xfrm>
            <a:off x="457200" y="1935480"/>
            <a:ext cx="4762872" cy="4661872"/>
          </a:xfrm>
        </p:spPr>
        <p:txBody>
          <a:bodyPr>
            <a:normAutofit/>
          </a:bodyPr>
          <a:lstStyle/>
          <a:p>
            <a:r>
              <a:rPr lang="es-ES" b="1" dirty="0" smtClean="0">
                <a:latin typeface="Arial" pitchFamily="34" charset="0"/>
                <a:cs typeface="Arial" pitchFamily="34" charset="0"/>
              </a:rPr>
              <a:t>Pilar Cobo Serrano.</a:t>
            </a:r>
          </a:p>
          <a:p>
            <a:r>
              <a:rPr lang="es-ES" b="1" dirty="0" smtClean="0">
                <a:latin typeface="Arial" pitchFamily="34" charset="0"/>
                <a:cs typeface="Arial" pitchFamily="34" charset="0"/>
              </a:rPr>
              <a:t>Thalía </a:t>
            </a:r>
            <a:r>
              <a:rPr lang="es-ES" b="1" dirty="0" err="1" smtClean="0">
                <a:latin typeface="Arial" pitchFamily="34" charset="0"/>
                <a:cs typeface="Arial" pitchFamily="34" charset="0"/>
              </a:rPr>
              <a:t>Witschi</a:t>
            </a:r>
            <a:r>
              <a:rPr lang="es-ES" b="1" dirty="0" smtClean="0">
                <a:latin typeface="Arial" pitchFamily="34" charset="0"/>
                <a:cs typeface="Arial" pitchFamily="34" charset="0"/>
              </a:rPr>
              <a:t> Galeras.</a:t>
            </a:r>
          </a:p>
          <a:p>
            <a:r>
              <a:rPr lang="es-ES" b="1" dirty="0" smtClean="0">
                <a:latin typeface="Arial" pitchFamily="34" charset="0"/>
                <a:cs typeface="Arial" pitchFamily="34" charset="0"/>
              </a:rPr>
              <a:t>Virginia Aguilera Morales.</a:t>
            </a:r>
          </a:p>
          <a:p>
            <a:r>
              <a:rPr lang="es-ES" b="1" dirty="0" smtClean="0">
                <a:latin typeface="Arial" pitchFamily="34" charset="0"/>
                <a:cs typeface="Arial" pitchFamily="34" charset="0"/>
              </a:rPr>
              <a:t>Virginia Grande Jiménez.</a:t>
            </a:r>
          </a:p>
          <a:p>
            <a:r>
              <a:rPr lang="es-ES" b="1" dirty="0" smtClean="0">
                <a:latin typeface="Arial" pitchFamily="34" charset="0"/>
                <a:cs typeface="Arial" pitchFamily="34" charset="0"/>
              </a:rPr>
              <a:t>Mari </a:t>
            </a:r>
            <a:r>
              <a:rPr lang="es-ES" b="1" dirty="0" err="1" smtClean="0">
                <a:latin typeface="Arial" pitchFamily="34" charset="0"/>
                <a:cs typeface="Arial" pitchFamily="34" charset="0"/>
              </a:rPr>
              <a:t>Celi</a:t>
            </a:r>
            <a:r>
              <a:rPr lang="es-ES" b="1" dirty="0" smtClean="0">
                <a:latin typeface="Arial" pitchFamily="34" charset="0"/>
                <a:cs typeface="Arial" pitchFamily="34" charset="0"/>
              </a:rPr>
              <a:t> Puga del Cabo.</a:t>
            </a:r>
            <a:endParaRPr lang="es-ES" b="1" dirty="0">
              <a:latin typeface="Arial" pitchFamily="34" charset="0"/>
              <a:cs typeface="Arial" pitchFamily="34" charset="0"/>
            </a:endParaRPr>
          </a:p>
        </p:txBody>
      </p:sp>
      <p:pic>
        <p:nvPicPr>
          <p:cNvPr id="7170" name="Picture 2"/>
          <p:cNvPicPr>
            <a:picLocks noChangeAspect="1" noChangeArrowheads="1"/>
          </p:cNvPicPr>
          <p:nvPr/>
        </p:nvPicPr>
        <p:blipFill>
          <a:blip r:embed="rId2" cstate="print"/>
          <a:srcRect/>
          <a:stretch>
            <a:fillRect/>
          </a:stretch>
        </p:blipFill>
        <p:spPr bwMode="auto">
          <a:xfrm>
            <a:off x="5364088" y="3573016"/>
            <a:ext cx="3384376" cy="253501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8" presetClass="entr" presetSubtype="0" accel="10000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500" fill="hold"/>
                                        <p:tgtEl>
                                          <p:spTgt spid="3">
                                            <p:txEl>
                                              <p:pRg st="0" end="0"/>
                                            </p:txEl>
                                          </p:spTgt>
                                        </p:tgtEl>
                                        <p:attrNameLst>
                                          <p:attrName>ppt_w</p:attrName>
                                        </p:attrNameLst>
                                      </p:cBhvr>
                                      <p:tavLst>
                                        <p:tav tm="0">
                                          <p:val>
                                            <p:strVal val="#ppt_w*2.5"/>
                                          </p:val>
                                        </p:tav>
                                        <p:tav tm="100000">
                                          <p:val>
                                            <p:strVal val="#ppt_w"/>
                                          </p:val>
                                        </p:tav>
                                      </p:tavLst>
                                    </p:anim>
                                    <p:anim calcmode="lin" valueType="num">
                                      <p:cBhvr>
                                        <p:cTn id="17" dur="500" fill="hold"/>
                                        <p:tgtEl>
                                          <p:spTgt spid="3">
                                            <p:txEl>
                                              <p:pRg st="0" end="0"/>
                                            </p:txEl>
                                          </p:spTgt>
                                        </p:tgtEl>
                                        <p:attrNameLst>
                                          <p:attrName>ppt_h</p:attrName>
                                        </p:attrNameLst>
                                      </p:cBhvr>
                                      <p:tavLst>
                                        <p:tav tm="0">
                                          <p:val>
                                            <p:strVal val="#ppt_h*0.01"/>
                                          </p:val>
                                        </p:tav>
                                        <p:tav tm="100000">
                                          <p:val>
                                            <p:strVal val="#ppt_h"/>
                                          </p:val>
                                        </p:tav>
                                      </p:tavLst>
                                    </p:anim>
                                    <p:anim calcmode="lin" valueType="num">
                                      <p:cBhvr>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3">
                                            <p:txEl>
                                              <p:pRg st="0" end="0"/>
                                            </p:txEl>
                                          </p:spTgt>
                                        </p:tgtEl>
                                        <p:attrNameLst>
                                          <p:attrName>ppt_y</p:attrName>
                                        </p:attrNameLst>
                                      </p:cBhvr>
                                      <p:tavLst>
                                        <p:tav tm="0">
                                          <p:val>
                                            <p:strVal val="#ppt_h+1"/>
                                          </p:val>
                                        </p:tav>
                                        <p:tav tm="100000">
                                          <p:val>
                                            <p:strVal val="#ppt_y"/>
                                          </p:val>
                                        </p:tav>
                                      </p:tavLst>
                                    </p:anim>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8" presetClass="entr" presetSubtype="0" accel="10000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p:cTn id="25" dur="500" fill="hold"/>
                                        <p:tgtEl>
                                          <p:spTgt spid="3">
                                            <p:txEl>
                                              <p:pRg st="1" end="1"/>
                                            </p:txEl>
                                          </p:spTgt>
                                        </p:tgtEl>
                                        <p:attrNameLst>
                                          <p:attrName>ppt_w</p:attrName>
                                        </p:attrNameLst>
                                      </p:cBhvr>
                                      <p:tavLst>
                                        <p:tav tm="0">
                                          <p:val>
                                            <p:strVal val="#ppt_w*2.5"/>
                                          </p:val>
                                        </p:tav>
                                        <p:tav tm="100000">
                                          <p:val>
                                            <p:strVal val="#ppt_w"/>
                                          </p:val>
                                        </p:tav>
                                      </p:tavLst>
                                    </p:anim>
                                    <p:anim calcmode="lin" valueType="num">
                                      <p:cBhvr>
                                        <p:cTn id="26" dur="500" fill="hold"/>
                                        <p:tgtEl>
                                          <p:spTgt spid="3">
                                            <p:txEl>
                                              <p:pRg st="1" end="1"/>
                                            </p:txEl>
                                          </p:spTgt>
                                        </p:tgtEl>
                                        <p:attrNameLst>
                                          <p:attrName>ppt_h</p:attrName>
                                        </p:attrNameLst>
                                      </p:cBhvr>
                                      <p:tavLst>
                                        <p:tav tm="0">
                                          <p:val>
                                            <p:strVal val="#ppt_h*0.01"/>
                                          </p:val>
                                        </p:tav>
                                        <p:tav tm="100000">
                                          <p:val>
                                            <p:strVal val="#ppt_h"/>
                                          </p:val>
                                        </p:tav>
                                      </p:tavLst>
                                    </p:anim>
                                    <p:anim calcmode="lin" valueType="num">
                                      <p:cBhvr>
                                        <p:cTn id="2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500" fill="hold"/>
                                        <p:tgtEl>
                                          <p:spTgt spid="3">
                                            <p:txEl>
                                              <p:pRg st="1" end="1"/>
                                            </p:txEl>
                                          </p:spTgt>
                                        </p:tgtEl>
                                        <p:attrNameLst>
                                          <p:attrName>ppt_y</p:attrName>
                                        </p:attrNameLst>
                                      </p:cBhvr>
                                      <p:tavLst>
                                        <p:tav tm="0">
                                          <p:val>
                                            <p:strVal val="#ppt_h+1"/>
                                          </p:val>
                                        </p:tav>
                                        <p:tav tm="100000">
                                          <p:val>
                                            <p:strVal val="#ppt_y"/>
                                          </p:val>
                                        </p:tav>
                                      </p:tavLst>
                                    </p:anim>
                                    <p:animEffect transition="in" filter="fade">
                                      <p:cBhvr>
                                        <p:cTn id="29" dur="500"/>
                                        <p:tgtEl>
                                          <p:spTgt spid="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8" presetClass="entr" presetSubtype="0" accel="100000" fill="hold" grpId="0"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 calcmode="lin" valueType="num">
                                      <p:cBhvr>
                                        <p:cTn id="34" dur="500" fill="hold"/>
                                        <p:tgtEl>
                                          <p:spTgt spid="3">
                                            <p:txEl>
                                              <p:pRg st="2" end="2"/>
                                            </p:txEl>
                                          </p:spTgt>
                                        </p:tgtEl>
                                        <p:attrNameLst>
                                          <p:attrName>ppt_w</p:attrName>
                                        </p:attrNameLst>
                                      </p:cBhvr>
                                      <p:tavLst>
                                        <p:tav tm="0">
                                          <p:val>
                                            <p:strVal val="#ppt_w*2.5"/>
                                          </p:val>
                                        </p:tav>
                                        <p:tav tm="100000">
                                          <p:val>
                                            <p:strVal val="#ppt_w"/>
                                          </p:val>
                                        </p:tav>
                                      </p:tavLst>
                                    </p:anim>
                                    <p:anim calcmode="lin" valueType="num">
                                      <p:cBhvr>
                                        <p:cTn id="35" dur="500" fill="hold"/>
                                        <p:tgtEl>
                                          <p:spTgt spid="3">
                                            <p:txEl>
                                              <p:pRg st="2" end="2"/>
                                            </p:txEl>
                                          </p:spTgt>
                                        </p:tgtEl>
                                        <p:attrNameLst>
                                          <p:attrName>ppt_h</p:attrName>
                                        </p:attrNameLst>
                                      </p:cBhvr>
                                      <p:tavLst>
                                        <p:tav tm="0">
                                          <p:val>
                                            <p:strVal val="#ppt_h*0.01"/>
                                          </p:val>
                                        </p:tav>
                                        <p:tav tm="100000">
                                          <p:val>
                                            <p:strVal val="#ppt_h"/>
                                          </p:val>
                                        </p:tav>
                                      </p:tavLst>
                                    </p:anim>
                                    <p:anim calcmode="lin" valueType="num">
                                      <p:cBhvr>
                                        <p:cTn id="3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500" fill="hold"/>
                                        <p:tgtEl>
                                          <p:spTgt spid="3">
                                            <p:txEl>
                                              <p:pRg st="2" end="2"/>
                                            </p:txEl>
                                          </p:spTgt>
                                        </p:tgtEl>
                                        <p:attrNameLst>
                                          <p:attrName>ppt_y</p:attrName>
                                        </p:attrNameLst>
                                      </p:cBhvr>
                                      <p:tavLst>
                                        <p:tav tm="0">
                                          <p:val>
                                            <p:strVal val="#ppt_h+1"/>
                                          </p:val>
                                        </p:tav>
                                        <p:tav tm="100000">
                                          <p:val>
                                            <p:strVal val="#ppt_y"/>
                                          </p:val>
                                        </p:tav>
                                      </p:tavLst>
                                    </p:anim>
                                    <p:animEffect transition="in" filter="fade">
                                      <p:cBhvr>
                                        <p:cTn id="38" dur="500"/>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8" presetClass="entr" presetSubtype="0" accel="10000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fill="hold"/>
                                        <p:tgtEl>
                                          <p:spTgt spid="3">
                                            <p:txEl>
                                              <p:pRg st="3" end="3"/>
                                            </p:txEl>
                                          </p:spTgt>
                                        </p:tgtEl>
                                        <p:attrNameLst>
                                          <p:attrName>ppt_w</p:attrName>
                                        </p:attrNameLst>
                                      </p:cBhvr>
                                      <p:tavLst>
                                        <p:tav tm="0">
                                          <p:val>
                                            <p:strVal val="#ppt_w*2.5"/>
                                          </p:val>
                                        </p:tav>
                                        <p:tav tm="100000">
                                          <p:val>
                                            <p:strVal val="#ppt_w"/>
                                          </p:val>
                                        </p:tav>
                                      </p:tavLst>
                                    </p:anim>
                                    <p:anim calcmode="lin" valueType="num">
                                      <p:cBhvr>
                                        <p:cTn id="44" dur="500" fill="hold"/>
                                        <p:tgtEl>
                                          <p:spTgt spid="3">
                                            <p:txEl>
                                              <p:pRg st="3" end="3"/>
                                            </p:txEl>
                                          </p:spTgt>
                                        </p:tgtEl>
                                        <p:attrNameLst>
                                          <p:attrName>ppt_h</p:attrName>
                                        </p:attrNameLst>
                                      </p:cBhvr>
                                      <p:tavLst>
                                        <p:tav tm="0">
                                          <p:val>
                                            <p:strVal val="#ppt_h*0.01"/>
                                          </p:val>
                                        </p:tav>
                                        <p:tav tm="100000">
                                          <p:val>
                                            <p:strVal val="#ppt_h"/>
                                          </p:val>
                                        </p:tav>
                                      </p:tavLst>
                                    </p:anim>
                                    <p:anim calcmode="lin" valueType="num">
                                      <p:cBhvr>
                                        <p:cTn id="4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6" dur="500" fill="hold"/>
                                        <p:tgtEl>
                                          <p:spTgt spid="3">
                                            <p:txEl>
                                              <p:pRg st="3" end="3"/>
                                            </p:txEl>
                                          </p:spTgt>
                                        </p:tgtEl>
                                        <p:attrNameLst>
                                          <p:attrName>ppt_y</p:attrName>
                                        </p:attrNameLst>
                                      </p:cBhvr>
                                      <p:tavLst>
                                        <p:tav tm="0">
                                          <p:val>
                                            <p:strVal val="#ppt_h+1"/>
                                          </p:val>
                                        </p:tav>
                                        <p:tav tm="100000">
                                          <p:val>
                                            <p:strVal val="#ppt_y"/>
                                          </p:val>
                                        </p:tav>
                                      </p:tavLst>
                                    </p:anim>
                                    <p:animEffect transition="in" filter="fade">
                                      <p:cBhvr>
                                        <p:cTn id="47" dur="500"/>
                                        <p:tgtEl>
                                          <p:spTgt spid="3">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8" presetClass="entr" presetSubtype="0" accel="100000" fill="hold" grpId="0" nodeType="clickEffect">
                                  <p:stCondLst>
                                    <p:cond delay="0"/>
                                  </p:stCondLst>
                                  <p:childTnLst>
                                    <p:set>
                                      <p:cBhvr>
                                        <p:cTn id="51" dur="1" fill="hold">
                                          <p:stCondLst>
                                            <p:cond delay="0"/>
                                          </p:stCondLst>
                                        </p:cTn>
                                        <p:tgtEl>
                                          <p:spTgt spid="3">
                                            <p:txEl>
                                              <p:pRg st="4" end="4"/>
                                            </p:txEl>
                                          </p:spTgt>
                                        </p:tgtEl>
                                        <p:attrNameLst>
                                          <p:attrName>style.visibility</p:attrName>
                                        </p:attrNameLst>
                                      </p:cBhvr>
                                      <p:to>
                                        <p:strVal val="visible"/>
                                      </p:to>
                                    </p:set>
                                    <p:anim calcmode="lin" valueType="num">
                                      <p:cBhvr>
                                        <p:cTn id="52" dur="500" fill="hold"/>
                                        <p:tgtEl>
                                          <p:spTgt spid="3">
                                            <p:txEl>
                                              <p:pRg st="4" end="4"/>
                                            </p:txEl>
                                          </p:spTgt>
                                        </p:tgtEl>
                                        <p:attrNameLst>
                                          <p:attrName>ppt_w</p:attrName>
                                        </p:attrNameLst>
                                      </p:cBhvr>
                                      <p:tavLst>
                                        <p:tav tm="0">
                                          <p:val>
                                            <p:strVal val="#ppt_w*2.5"/>
                                          </p:val>
                                        </p:tav>
                                        <p:tav tm="100000">
                                          <p:val>
                                            <p:strVal val="#ppt_w"/>
                                          </p:val>
                                        </p:tav>
                                      </p:tavLst>
                                    </p:anim>
                                    <p:anim calcmode="lin" valueType="num">
                                      <p:cBhvr>
                                        <p:cTn id="53" dur="500" fill="hold"/>
                                        <p:tgtEl>
                                          <p:spTgt spid="3">
                                            <p:txEl>
                                              <p:pRg st="4" end="4"/>
                                            </p:txEl>
                                          </p:spTgt>
                                        </p:tgtEl>
                                        <p:attrNameLst>
                                          <p:attrName>ppt_h</p:attrName>
                                        </p:attrNameLst>
                                      </p:cBhvr>
                                      <p:tavLst>
                                        <p:tav tm="0">
                                          <p:val>
                                            <p:strVal val="#ppt_h*0.01"/>
                                          </p:val>
                                        </p:tav>
                                        <p:tav tm="100000">
                                          <p:val>
                                            <p:strVal val="#ppt_h"/>
                                          </p:val>
                                        </p:tav>
                                      </p:tavLst>
                                    </p:anim>
                                    <p:anim calcmode="lin" valueType="num">
                                      <p:cBhvr>
                                        <p:cTn id="5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5" dur="500" fill="hold"/>
                                        <p:tgtEl>
                                          <p:spTgt spid="3">
                                            <p:txEl>
                                              <p:pRg st="4" end="4"/>
                                            </p:txEl>
                                          </p:spTgt>
                                        </p:tgtEl>
                                        <p:attrNameLst>
                                          <p:attrName>ppt_y</p:attrName>
                                        </p:attrNameLst>
                                      </p:cBhvr>
                                      <p:tavLst>
                                        <p:tav tm="0">
                                          <p:val>
                                            <p:strVal val="#ppt_h+1"/>
                                          </p:val>
                                        </p:tav>
                                        <p:tav tm="100000">
                                          <p:val>
                                            <p:strVal val="#ppt_y"/>
                                          </p:val>
                                        </p:tav>
                                      </p:tavLst>
                                    </p:anim>
                                    <p:animEffect transition="in" filter="fade">
                                      <p:cBhvr>
                                        <p:cTn id="56" dur="500"/>
                                        <p:tgtEl>
                                          <p:spTgt spid="3">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7" presetClass="entr" presetSubtype="10" fill="hold" nodeType="clickEffect">
                                  <p:stCondLst>
                                    <p:cond delay="0"/>
                                  </p:stCondLst>
                                  <p:childTnLst>
                                    <p:set>
                                      <p:cBhvr>
                                        <p:cTn id="60" dur="1" fill="hold">
                                          <p:stCondLst>
                                            <p:cond delay="0"/>
                                          </p:stCondLst>
                                        </p:cTn>
                                        <p:tgtEl>
                                          <p:spTgt spid="7170"/>
                                        </p:tgtEl>
                                        <p:attrNameLst>
                                          <p:attrName>style.visibility</p:attrName>
                                        </p:attrNameLst>
                                      </p:cBhvr>
                                      <p:to>
                                        <p:strVal val="visible"/>
                                      </p:to>
                                    </p:set>
                                    <p:anim calcmode="lin" valueType="num">
                                      <p:cBhvr>
                                        <p:cTn id="61" dur="500" fill="hold"/>
                                        <p:tgtEl>
                                          <p:spTgt spid="7170"/>
                                        </p:tgtEl>
                                        <p:attrNameLst>
                                          <p:attrName>ppt_w</p:attrName>
                                        </p:attrNameLst>
                                      </p:cBhvr>
                                      <p:tavLst>
                                        <p:tav tm="0">
                                          <p:val>
                                            <p:fltVal val="0"/>
                                          </p:val>
                                        </p:tav>
                                        <p:tav tm="100000">
                                          <p:val>
                                            <p:strVal val="#ppt_w"/>
                                          </p:val>
                                        </p:tav>
                                      </p:tavLst>
                                    </p:anim>
                                    <p:anim calcmode="lin" valueType="num">
                                      <p:cBhvr>
                                        <p:cTn id="62" dur="500" fill="hold"/>
                                        <p:tgtEl>
                                          <p:spTgt spid="717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311</TotalTime>
  <Words>1938</Words>
  <Application>Microsoft Office PowerPoint</Application>
  <PresentationFormat>Presentación en pantalla (4:3)</PresentationFormat>
  <Paragraphs>113</Paragraphs>
  <Slides>25</Slides>
  <Notes>0</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Flujo</vt:lpstr>
      <vt:lpstr>Políticas comunes</vt:lpstr>
      <vt:lpstr>   Políticas comunes</vt:lpstr>
      <vt:lpstr>PAC (Política Agraria Común)</vt:lpstr>
      <vt:lpstr>CARACTERÍSTICAS DE LA AGRICULTURA EUROPEA. </vt:lpstr>
      <vt:lpstr>Diapositiva 5</vt:lpstr>
      <vt:lpstr>Diapositiva 6</vt:lpstr>
      <vt:lpstr>Diapositiva 7</vt:lpstr>
      <vt:lpstr>Diapositiva 8</vt:lpstr>
      <vt:lpstr>Diapositiva 9</vt:lpstr>
      <vt:lpstr>PAPEL DEL PARLAMENTO EUROPEO </vt:lpstr>
      <vt:lpstr>EDUCACIÓN, FORMACIÓN Y JUVENTUD</vt:lpstr>
      <vt:lpstr>Diapositiva 12</vt:lpstr>
      <vt:lpstr>Diapositiva 13</vt:lpstr>
      <vt:lpstr>Diapositiva 14</vt:lpstr>
      <vt:lpstr>Diapositiva 15</vt:lpstr>
      <vt:lpstr>Diapositiva 16</vt:lpstr>
      <vt:lpstr>Diapositiva 17</vt:lpstr>
      <vt:lpstr>Diapositiva 18</vt:lpstr>
      <vt:lpstr>Diapositiva 19</vt:lpstr>
      <vt:lpstr>Política regional</vt:lpstr>
      <vt:lpstr>Diapositiva 21</vt:lpstr>
      <vt:lpstr>Diapositiva 22</vt:lpstr>
      <vt:lpstr>Diapositiva 23</vt:lpstr>
      <vt:lpstr>PAPEL DEL PARLAMENTO EUROPEO </vt:lpstr>
      <vt:lpstr>Trabajo realizado por: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Políticas comunes</dc:title>
  <dc:creator>Usuario</dc:creator>
  <cp:lastModifiedBy>pilar</cp:lastModifiedBy>
  <cp:revision>34</cp:revision>
  <dcterms:created xsi:type="dcterms:W3CDTF">2011-05-28T19:12:14Z</dcterms:created>
  <dcterms:modified xsi:type="dcterms:W3CDTF">2011-06-07T16:02:13Z</dcterms:modified>
</cp:coreProperties>
</file>